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7" r:id="rId2"/>
    <p:sldId id="456" r:id="rId3"/>
    <p:sldId id="404" r:id="rId4"/>
    <p:sldId id="541" r:id="rId5"/>
    <p:sldId id="542" r:id="rId6"/>
    <p:sldId id="543" r:id="rId7"/>
    <p:sldId id="540" r:id="rId8"/>
    <p:sldId id="544" r:id="rId9"/>
    <p:sldId id="539" r:id="rId10"/>
    <p:sldId id="545" r:id="rId11"/>
    <p:sldId id="546" r:id="rId12"/>
    <p:sldId id="548" r:id="rId13"/>
    <p:sldId id="547" r:id="rId14"/>
    <p:sldId id="549" r:id="rId15"/>
    <p:sldId id="550" r:id="rId16"/>
    <p:sldId id="551" r:id="rId17"/>
    <p:sldId id="552" r:id="rId18"/>
    <p:sldId id="553" r:id="rId19"/>
    <p:sldId id="554" r:id="rId20"/>
    <p:sldId id="555" r:id="rId21"/>
    <p:sldId id="556" r:id="rId22"/>
    <p:sldId id="557" r:id="rId23"/>
    <p:sldId id="558" r:id="rId24"/>
    <p:sldId id="559" r:id="rId25"/>
    <p:sldId id="561" r:id="rId26"/>
    <p:sldId id="560" r:id="rId27"/>
    <p:sldId id="563" r:id="rId28"/>
    <p:sldId id="562" r:id="rId29"/>
    <p:sldId id="564" r:id="rId30"/>
    <p:sldId id="565" r:id="rId31"/>
    <p:sldId id="568" r:id="rId32"/>
    <p:sldId id="566" r:id="rId33"/>
    <p:sldId id="567" r:id="rId34"/>
    <p:sldId id="569" r:id="rId35"/>
    <p:sldId id="571" r:id="rId36"/>
    <p:sldId id="570" r:id="rId37"/>
    <p:sldId id="572" r:id="rId38"/>
    <p:sldId id="573" r:id="rId39"/>
    <p:sldId id="574" r:id="rId40"/>
    <p:sldId id="575" r:id="rId41"/>
    <p:sldId id="577" r:id="rId42"/>
    <p:sldId id="578" r:id="rId43"/>
    <p:sldId id="579" r:id="rId44"/>
    <p:sldId id="580" r:id="rId45"/>
    <p:sldId id="581" r:id="rId46"/>
    <p:sldId id="582" r:id="rId47"/>
    <p:sldId id="583" r:id="rId48"/>
    <p:sldId id="584" r:id="rId49"/>
    <p:sldId id="587" r:id="rId50"/>
    <p:sldId id="585" r:id="rId51"/>
    <p:sldId id="58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4B40F6C-32FF-4587-99F1-D6ACE1078F0D}">
          <p14:sldIdLst>
            <p14:sldId id="257"/>
            <p14:sldId id="456"/>
            <p14:sldId id="404"/>
          </p14:sldIdLst>
        </p14:section>
        <p14:section name="Introduction" id="{49DB1B49-642C-48D0-AFFB-55F0A7D5C80E}">
          <p14:sldIdLst>
            <p14:sldId id="541"/>
            <p14:sldId id="542"/>
            <p14:sldId id="543"/>
            <p14:sldId id="540"/>
            <p14:sldId id="544"/>
            <p14:sldId id="539"/>
            <p14:sldId id="545"/>
            <p14:sldId id="546"/>
            <p14:sldId id="548"/>
            <p14:sldId id="547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1"/>
            <p14:sldId id="560"/>
            <p14:sldId id="563"/>
            <p14:sldId id="562"/>
            <p14:sldId id="564"/>
            <p14:sldId id="565"/>
            <p14:sldId id="568"/>
            <p14:sldId id="566"/>
            <p14:sldId id="567"/>
            <p14:sldId id="569"/>
            <p14:sldId id="571"/>
            <p14:sldId id="570"/>
            <p14:sldId id="572"/>
            <p14:sldId id="573"/>
            <p14:sldId id="574"/>
            <p14:sldId id="575"/>
            <p14:sldId id="577"/>
            <p14:sldId id="578"/>
          </p14:sldIdLst>
        </p14:section>
        <p14:section name="Conclusions" id="{CAA9B545-1D28-489B-8FB9-854DE1717BD9}">
          <p14:sldIdLst>
            <p14:sldId id="579"/>
          </p14:sldIdLst>
        </p14:section>
        <p14:section name="Taller" id="{692FA902-C7D6-4404-8C07-A82F9AFF5A44}">
          <p14:sldIdLst>
            <p14:sldId id="580"/>
            <p14:sldId id="581"/>
            <p14:sldId id="582"/>
            <p14:sldId id="583"/>
            <p14:sldId id="584"/>
            <p14:sldId id="587"/>
            <p14:sldId id="585"/>
            <p14:sldId id="5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Pacheco" initials="RP" lastIdx="3" clrIdx="0">
    <p:extLst>
      <p:ext uri="{19B8F6BF-5375-455C-9EA6-DF929625EA0E}">
        <p15:presenceInfo xmlns:p15="http://schemas.microsoft.com/office/powerpoint/2012/main" userId="a307dcc4c547a9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D0"/>
    <a:srgbClr val="2C2C32"/>
    <a:srgbClr val="262686"/>
    <a:srgbClr val="3333B2"/>
    <a:srgbClr val="191959"/>
    <a:srgbClr val="FF0006"/>
    <a:srgbClr val="FF0108"/>
    <a:srgbClr val="000DFF"/>
    <a:srgbClr val="C00000"/>
    <a:srgbClr val="396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96395" autoAdjust="0"/>
  </p:normalViewPr>
  <p:slideViewPr>
    <p:cSldViewPr snapToGrid="0">
      <p:cViewPr varScale="1">
        <p:scale>
          <a:sx n="97" d="100"/>
          <a:sy n="97" d="100"/>
        </p:scale>
        <p:origin x="77" y="106"/>
      </p:cViewPr>
      <p:guideLst>
        <p:guide orient="horz" pos="2341"/>
        <p:guide pos="3908"/>
      </p:guideLst>
    </p:cSldViewPr>
  </p:slideViewPr>
  <p:outlineViewPr>
    <p:cViewPr>
      <p:scale>
        <a:sx n="33" d="100"/>
        <a:sy n="33" d="100"/>
      </p:scale>
      <p:origin x="0" y="-32352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9928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6F858-8A90-4C0A-BC72-A2D63171DB7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2AC0254-81FD-414B-991A-D4CDBE23C40E}">
      <dgm:prSet phldrT="[Text]"/>
      <dgm:spPr/>
      <dgm:t>
        <a:bodyPr/>
        <a:lstStyle/>
        <a:p>
          <a:r>
            <a:rPr lang="ca-ES" noProof="0" dirty="0" smtClean="0"/>
            <a:t>L1 -Aborriment</a:t>
          </a:r>
          <a:endParaRPr lang="ca-ES" noProof="0" dirty="0"/>
        </a:p>
      </dgm:t>
    </dgm:pt>
    <dgm:pt modelId="{18445681-07AD-4994-98EA-7456B4D69750}" type="parTrans" cxnId="{DB84649E-E6DF-4FCA-822A-736CF3DC3FCF}">
      <dgm:prSet/>
      <dgm:spPr/>
      <dgm:t>
        <a:bodyPr/>
        <a:lstStyle/>
        <a:p>
          <a:endParaRPr lang="ca-ES" noProof="0" dirty="0"/>
        </a:p>
      </dgm:t>
    </dgm:pt>
    <dgm:pt modelId="{2AAC4586-A7B3-4B2C-BD67-902CF17FFB32}" type="sibTrans" cxnId="{DB84649E-E6DF-4FCA-822A-736CF3DC3FCF}">
      <dgm:prSet/>
      <dgm:spPr/>
      <dgm:t>
        <a:bodyPr/>
        <a:lstStyle/>
        <a:p>
          <a:endParaRPr lang="ca-ES" noProof="0" dirty="0"/>
        </a:p>
      </dgm:t>
    </dgm:pt>
    <dgm:pt modelId="{DDABB8D6-1550-41AE-8B94-E6FBD9D730EC}">
      <dgm:prSet phldrT="[Text]"/>
      <dgm:spPr/>
      <dgm:t>
        <a:bodyPr/>
        <a:lstStyle/>
        <a:p>
          <a:r>
            <a:rPr lang="ca-ES" noProof="0" dirty="0" smtClean="0"/>
            <a:t>L2 - Obsessió en automatizar</a:t>
          </a:r>
          <a:endParaRPr lang="ca-ES" noProof="0" dirty="0"/>
        </a:p>
      </dgm:t>
    </dgm:pt>
    <dgm:pt modelId="{394DBBA0-05BE-4D92-AED3-D36BDBE2059C}" type="parTrans" cxnId="{13D12927-46EF-4523-BE71-81EC9EAD7C41}">
      <dgm:prSet/>
      <dgm:spPr/>
      <dgm:t>
        <a:bodyPr/>
        <a:lstStyle/>
        <a:p>
          <a:endParaRPr lang="ca-ES" noProof="0" dirty="0"/>
        </a:p>
      </dgm:t>
    </dgm:pt>
    <dgm:pt modelId="{19F5E4A5-5406-4282-A7BD-A1F4118FEB3D}" type="sibTrans" cxnId="{13D12927-46EF-4523-BE71-81EC9EAD7C41}">
      <dgm:prSet/>
      <dgm:spPr/>
      <dgm:t>
        <a:bodyPr/>
        <a:lstStyle/>
        <a:p>
          <a:endParaRPr lang="ca-ES" noProof="0" dirty="0"/>
        </a:p>
      </dgm:t>
    </dgm:pt>
    <dgm:pt modelId="{1A4042FF-56E4-4EE0-AD4E-BBB6EF97FF41}">
      <dgm:prSet phldrT="[Text]"/>
      <dgm:spPr/>
      <dgm:t>
        <a:bodyPr/>
        <a:lstStyle/>
        <a:p>
          <a:r>
            <a:rPr lang="ca-ES" noProof="0" dirty="0" smtClean="0"/>
            <a:t>L3 - Reverse-Engineering</a:t>
          </a:r>
          <a:endParaRPr lang="ca-ES" noProof="0" dirty="0"/>
        </a:p>
      </dgm:t>
    </dgm:pt>
    <dgm:pt modelId="{CA8096E2-5F8C-4DC9-8E00-A6458E4FC703}" type="parTrans" cxnId="{3113EFB3-EA5F-45F5-AF8D-E3F0216085EF}">
      <dgm:prSet/>
      <dgm:spPr/>
      <dgm:t>
        <a:bodyPr/>
        <a:lstStyle/>
        <a:p>
          <a:endParaRPr lang="ca-ES" noProof="0" dirty="0"/>
        </a:p>
      </dgm:t>
    </dgm:pt>
    <dgm:pt modelId="{B1D9C1AC-829E-47E3-9E11-1EE51D41C2E2}" type="sibTrans" cxnId="{3113EFB3-EA5F-45F5-AF8D-E3F0216085EF}">
      <dgm:prSet/>
      <dgm:spPr/>
      <dgm:t>
        <a:bodyPr/>
        <a:lstStyle/>
        <a:p>
          <a:endParaRPr lang="ca-ES" noProof="0" dirty="0"/>
        </a:p>
      </dgm:t>
    </dgm:pt>
    <dgm:pt modelId="{7C6536F3-7B23-45C5-99ED-36F0563DE479}" type="pres">
      <dgm:prSet presAssocID="{6706F858-8A90-4C0A-BC72-A2D63171DB70}" presName="Name0" presStyleCnt="0">
        <dgm:presLayoutVars>
          <dgm:dir/>
          <dgm:resizeHandles val="exact"/>
        </dgm:presLayoutVars>
      </dgm:prSet>
      <dgm:spPr/>
    </dgm:pt>
    <dgm:pt modelId="{B8EB39AA-746C-4F3B-ADC2-279E320082E3}" type="pres">
      <dgm:prSet presAssocID="{6706F858-8A90-4C0A-BC72-A2D63171DB70}" presName="arrow" presStyleLbl="bgShp" presStyleIdx="0" presStyleCnt="1"/>
      <dgm:spPr/>
    </dgm:pt>
    <dgm:pt modelId="{89AF64BA-07FE-473C-9947-3D7F99ABB65C}" type="pres">
      <dgm:prSet presAssocID="{6706F858-8A90-4C0A-BC72-A2D63171DB70}" presName="points" presStyleCnt="0"/>
      <dgm:spPr/>
    </dgm:pt>
    <dgm:pt modelId="{28F4A4B0-1FCB-4AB3-A0CD-B6637BBF4B90}" type="pres">
      <dgm:prSet presAssocID="{C2AC0254-81FD-414B-991A-D4CDBE23C40E}" presName="compositeA" presStyleCnt="0"/>
      <dgm:spPr/>
    </dgm:pt>
    <dgm:pt modelId="{D5A73784-C929-429D-8260-B769CC704AA1}" type="pres">
      <dgm:prSet presAssocID="{C2AC0254-81FD-414B-991A-D4CDBE23C40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7BB2CA-5031-4487-AE5E-C630B9730382}" type="pres">
      <dgm:prSet presAssocID="{C2AC0254-81FD-414B-991A-D4CDBE23C40E}" presName="circleA" presStyleLbl="node1" presStyleIdx="0" presStyleCnt="3"/>
      <dgm:spPr/>
    </dgm:pt>
    <dgm:pt modelId="{67FFE568-EE2D-4927-B05D-E7394C7A1C4B}" type="pres">
      <dgm:prSet presAssocID="{C2AC0254-81FD-414B-991A-D4CDBE23C40E}" presName="spaceA" presStyleCnt="0"/>
      <dgm:spPr/>
    </dgm:pt>
    <dgm:pt modelId="{0AC758F4-E79D-4CC2-90E9-992DDED11D84}" type="pres">
      <dgm:prSet presAssocID="{2AAC4586-A7B3-4B2C-BD67-902CF17FFB32}" presName="space" presStyleCnt="0"/>
      <dgm:spPr/>
    </dgm:pt>
    <dgm:pt modelId="{4670FC67-40DA-4DE9-8720-0651DDEED720}" type="pres">
      <dgm:prSet presAssocID="{DDABB8D6-1550-41AE-8B94-E6FBD9D730EC}" presName="compositeB" presStyleCnt="0"/>
      <dgm:spPr/>
    </dgm:pt>
    <dgm:pt modelId="{0EB72432-B9BB-4C6E-A701-DA4629F1E4A8}" type="pres">
      <dgm:prSet presAssocID="{DDABB8D6-1550-41AE-8B94-E6FBD9D730EC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88BC76-9ACC-42FC-A319-526FF756735E}" type="pres">
      <dgm:prSet presAssocID="{DDABB8D6-1550-41AE-8B94-E6FBD9D730EC}" presName="circleB" presStyleLbl="node1" presStyleIdx="1" presStyleCnt="3"/>
      <dgm:spPr/>
    </dgm:pt>
    <dgm:pt modelId="{3D4AC5D9-388A-48EA-AAA6-3A815F41D06D}" type="pres">
      <dgm:prSet presAssocID="{DDABB8D6-1550-41AE-8B94-E6FBD9D730EC}" presName="spaceB" presStyleCnt="0"/>
      <dgm:spPr/>
    </dgm:pt>
    <dgm:pt modelId="{341D9144-AE68-453E-BD54-81718B7644A6}" type="pres">
      <dgm:prSet presAssocID="{19F5E4A5-5406-4282-A7BD-A1F4118FEB3D}" presName="space" presStyleCnt="0"/>
      <dgm:spPr/>
    </dgm:pt>
    <dgm:pt modelId="{BE7D2970-61F1-4D3D-B0A3-7A5B2108F7F0}" type="pres">
      <dgm:prSet presAssocID="{1A4042FF-56E4-4EE0-AD4E-BBB6EF97FF41}" presName="compositeA" presStyleCnt="0"/>
      <dgm:spPr/>
    </dgm:pt>
    <dgm:pt modelId="{F00EA334-3E35-4954-B010-8D34B735BB64}" type="pres">
      <dgm:prSet presAssocID="{1A4042FF-56E4-4EE0-AD4E-BBB6EF97FF41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45A431-AE4F-48AF-BB97-35EDFE4C5156}" type="pres">
      <dgm:prSet presAssocID="{1A4042FF-56E4-4EE0-AD4E-BBB6EF97FF41}" presName="circleA" presStyleLbl="node1" presStyleIdx="2" presStyleCnt="3"/>
      <dgm:spPr/>
    </dgm:pt>
    <dgm:pt modelId="{DB67E246-785D-463C-B0AD-48D0003F7E7B}" type="pres">
      <dgm:prSet presAssocID="{1A4042FF-56E4-4EE0-AD4E-BBB6EF97FF41}" presName="spaceA" presStyleCnt="0"/>
      <dgm:spPr/>
    </dgm:pt>
  </dgm:ptLst>
  <dgm:cxnLst>
    <dgm:cxn modelId="{5A40C9E1-59FC-4C09-A9DE-BC5B9CC19B54}" type="presOf" srcId="{1A4042FF-56E4-4EE0-AD4E-BBB6EF97FF41}" destId="{F00EA334-3E35-4954-B010-8D34B735BB64}" srcOrd="0" destOrd="0" presId="urn:microsoft.com/office/officeart/2005/8/layout/hProcess11"/>
    <dgm:cxn modelId="{FC8EC382-7779-4CBE-8783-C246FD202A42}" type="presOf" srcId="{DDABB8D6-1550-41AE-8B94-E6FBD9D730EC}" destId="{0EB72432-B9BB-4C6E-A701-DA4629F1E4A8}" srcOrd="0" destOrd="0" presId="urn:microsoft.com/office/officeart/2005/8/layout/hProcess11"/>
    <dgm:cxn modelId="{DB84649E-E6DF-4FCA-822A-736CF3DC3FCF}" srcId="{6706F858-8A90-4C0A-BC72-A2D63171DB70}" destId="{C2AC0254-81FD-414B-991A-D4CDBE23C40E}" srcOrd="0" destOrd="0" parTransId="{18445681-07AD-4994-98EA-7456B4D69750}" sibTransId="{2AAC4586-A7B3-4B2C-BD67-902CF17FFB32}"/>
    <dgm:cxn modelId="{7E437F73-489A-487B-B674-D754424A6CB6}" type="presOf" srcId="{C2AC0254-81FD-414B-991A-D4CDBE23C40E}" destId="{D5A73784-C929-429D-8260-B769CC704AA1}" srcOrd="0" destOrd="0" presId="urn:microsoft.com/office/officeart/2005/8/layout/hProcess11"/>
    <dgm:cxn modelId="{7FD11A03-0E5E-4F4A-87DB-7F509EC0023B}" type="presOf" srcId="{6706F858-8A90-4C0A-BC72-A2D63171DB70}" destId="{7C6536F3-7B23-45C5-99ED-36F0563DE479}" srcOrd="0" destOrd="0" presId="urn:microsoft.com/office/officeart/2005/8/layout/hProcess11"/>
    <dgm:cxn modelId="{3113EFB3-EA5F-45F5-AF8D-E3F0216085EF}" srcId="{6706F858-8A90-4C0A-BC72-A2D63171DB70}" destId="{1A4042FF-56E4-4EE0-AD4E-BBB6EF97FF41}" srcOrd="2" destOrd="0" parTransId="{CA8096E2-5F8C-4DC9-8E00-A6458E4FC703}" sibTransId="{B1D9C1AC-829E-47E3-9E11-1EE51D41C2E2}"/>
    <dgm:cxn modelId="{13D12927-46EF-4523-BE71-81EC9EAD7C41}" srcId="{6706F858-8A90-4C0A-BC72-A2D63171DB70}" destId="{DDABB8D6-1550-41AE-8B94-E6FBD9D730EC}" srcOrd="1" destOrd="0" parTransId="{394DBBA0-05BE-4D92-AED3-D36BDBE2059C}" sibTransId="{19F5E4A5-5406-4282-A7BD-A1F4118FEB3D}"/>
    <dgm:cxn modelId="{1C2F8EA3-0DE3-438E-9414-D83CB9127C01}" type="presParOf" srcId="{7C6536F3-7B23-45C5-99ED-36F0563DE479}" destId="{B8EB39AA-746C-4F3B-ADC2-279E320082E3}" srcOrd="0" destOrd="0" presId="urn:microsoft.com/office/officeart/2005/8/layout/hProcess11"/>
    <dgm:cxn modelId="{39F4A9E7-2E54-4FC5-A1BC-9E01ADA53A90}" type="presParOf" srcId="{7C6536F3-7B23-45C5-99ED-36F0563DE479}" destId="{89AF64BA-07FE-473C-9947-3D7F99ABB65C}" srcOrd="1" destOrd="0" presId="urn:microsoft.com/office/officeart/2005/8/layout/hProcess11"/>
    <dgm:cxn modelId="{C0A4EB2C-04C8-4868-8862-BA16702C9847}" type="presParOf" srcId="{89AF64BA-07FE-473C-9947-3D7F99ABB65C}" destId="{28F4A4B0-1FCB-4AB3-A0CD-B6637BBF4B90}" srcOrd="0" destOrd="0" presId="urn:microsoft.com/office/officeart/2005/8/layout/hProcess11"/>
    <dgm:cxn modelId="{4DEE6205-64D5-4E87-A99F-7910CB7B80B9}" type="presParOf" srcId="{28F4A4B0-1FCB-4AB3-A0CD-B6637BBF4B90}" destId="{D5A73784-C929-429D-8260-B769CC704AA1}" srcOrd="0" destOrd="0" presId="urn:microsoft.com/office/officeart/2005/8/layout/hProcess11"/>
    <dgm:cxn modelId="{FFFF4E1D-600E-4836-AA2E-C88B51DBE60E}" type="presParOf" srcId="{28F4A4B0-1FCB-4AB3-A0CD-B6637BBF4B90}" destId="{E47BB2CA-5031-4487-AE5E-C630B9730382}" srcOrd="1" destOrd="0" presId="urn:microsoft.com/office/officeart/2005/8/layout/hProcess11"/>
    <dgm:cxn modelId="{B0602BF0-5CCA-4099-B67E-2C31A99E1B3E}" type="presParOf" srcId="{28F4A4B0-1FCB-4AB3-A0CD-B6637BBF4B90}" destId="{67FFE568-EE2D-4927-B05D-E7394C7A1C4B}" srcOrd="2" destOrd="0" presId="urn:microsoft.com/office/officeart/2005/8/layout/hProcess11"/>
    <dgm:cxn modelId="{28C6B7BB-DC50-45D4-BCCB-BAD8CE549196}" type="presParOf" srcId="{89AF64BA-07FE-473C-9947-3D7F99ABB65C}" destId="{0AC758F4-E79D-4CC2-90E9-992DDED11D84}" srcOrd="1" destOrd="0" presId="urn:microsoft.com/office/officeart/2005/8/layout/hProcess11"/>
    <dgm:cxn modelId="{0107E3B0-D002-4A9E-B5B5-880F221BECDF}" type="presParOf" srcId="{89AF64BA-07FE-473C-9947-3D7F99ABB65C}" destId="{4670FC67-40DA-4DE9-8720-0651DDEED720}" srcOrd="2" destOrd="0" presId="urn:microsoft.com/office/officeart/2005/8/layout/hProcess11"/>
    <dgm:cxn modelId="{1DBA2A20-E4DD-4CF3-96A3-C674A202A40F}" type="presParOf" srcId="{4670FC67-40DA-4DE9-8720-0651DDEED720}" destId="{0EB72432-B9BB-4C6E-A701-DA4629F1E4A8}" srcOrd="0" destOrd="0" presId="urn:microsoft.com/office/officeart/2005/8/layout/hProcess11"/>
    <dgm:cxn modelId="{CBA26F27-63FC-47C6-AC02-5BC02D21B008}" type="presParOf" srcId="{4670FC67-40DA-4DE9-8720-0651DDEED720}" destId="{6E88BC76-9ACC-42FC-A319-526FF756735E}" srcOrd="1" destOrd="0" presId="urn:microsoft.com/office/officeart/2005/8/layout/hProcess11"/>
    <dgm:cxn modelId="{820566E1-0407-4948-984F-AA045D27ADE6}" type="presParOf" srcId="{4670FC67-40DA-4DE9-8720-0651DDEED720}" destId="{3D4AC5D9-388A-48EA-AAA6-3A815F41D06D}" srcOrd="2" destOrd="0" presId="urn:microsoft.com/office/officeart/2005/8/layout/hProcess11"/>
    <dgm:cxn modelId="{6DBDBAFD-51BF-449A-8BBA-35547239C420}" type="presParOf" srcId="{89AF64BA-07FE-473C-9947-3D7F99ABB65C}" destId="{341D9144-AE68-453E-BD54-81718B7644A6}" srcOrd="3" destOrd="0" presId="urn:microsoft.com/office/officeart/2005/8/layout/hProcess11"/>
    <dgm:cxn modelId="{2BFC39CD-3F73-4DED-8B74-38B42CBFB555}" type="presParOf" srcId="{89AF64BA-07FE-473C-9947-3D7F99ABB65C}" destId="{BE7D2970-61F1-4D3D-B0A3-7A5B2108F7F0}" srcOrd="4" destOrd="0" presId="urn:microsoft.com/office/officeart/2005/8/layout/hProcess11"/>
    <dgm:cxn modelId="{C486153D-4794-42AF-91D0-DD5DD657F297}" type="presParOf" srcId="{BE7D2970-61F1-4D3D-B0A3-7A5B2108F7F0}" destId="{F00EA334-3E35-4954-B010-8D34B735BB64}" srcOrd="0" destOrd="0" presId="urn:microsoft.com/office/officeart/2005/8/layout/hProcess11"/>
    <dgm:cxn modelId="{84FBD6A5-A3C4-4780-AD2A-672FC66C0942}" type="presParOf" srcId="{BE7D2970-61F1-4D3D-B0A3-7A5B2108F7F0}" destId="{1645A431-AE4F-48AF-BB97-35EDFE4C5156}" srcOrd="1" destOrd="0" presId="urn:microsoft.com/office/officeart/2005/8/layout/hProcess11"/>
    <dgm:cxn modelId="{680557FD-C362-4D83-B322-B45C771388FC}" type="presParOf" srcId="{BE7D2970-61F1-4D3D-B0A3-7A5B2108F7F0}" destId="{DB67E246-785D-463C-B0AD-48D0003F7E7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6F858-8A90-4C0A-BC72-A2D63171DB7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AC0254-81FD-414B-991A-D4CDBE23C40E}">
      <dgm:prSet phldrT="[Text]"/>
      <dgm:spPr/>
      <dgm:t>
        <a:bodyPr/>
        <a:lstStyle/>
        <a:p>
          <a:r>
            <a:rPr lang="ca-ES" noProof="0" dirty="0" smtClean="0"/>
            <a:t>L1 -Aborriment</a:t>
          </a:r>
          <a:endParaRPr lang="ca-ES" noProof="0" dirty="0"/>
        </a:p>
      </dgm:t>
    </dgm:pt>
    <dgm:pt modelId="{18445681-07AD-4994-98EA-7456B4D69750}" type="parTrans" cxnId="{DB84649E-E6DF-4FCA-822A-736CF3DC3FCF}">
      <dgm:prSet/>
      <dgm:spPr/>
      <dgm:t>
        <a:bodyPr/>
        <a:lstStyle/>
        <a:p>
          <a:endParaRPr lang="ca-ES" noProof="0" dirty="0"/>
        </a:p>
      </dgm:t>
    </dgm:pt>
    <dgm:pt modelId="{2AAC4586-A7B3-4B2C-BD67-902CF17FFB32}" type="sibTrans" cxnId="{DB84649E-E6DF-4FCA-822A-736CF3DC3FCF}">
      <dgm:prSet/>
      <dgm:spPr/>
      <dgm:t>
        <a:bodyPr/>
        <a:lstStyle/>
        <a:p>
          <a:endParaRPr lang="ca-ES" noProof="0" dirty="0"/>
        </a:p>
      </dgm:t>
    </dgm:pt>
    <dgm:pt modelId="{DDABB8D6-1550-41AE-8B94-E6FBD9D730EC}">
      <dgm:prSet phldrT="[Text]"/>
      <dgm:spPr/>
      <dgm:t>
        <a:bodyPr/>
        <a:lstStyle/>
        <a:p>
          <a:r>
            <a:rPr lang="ca-ES" noProof="0" dirty="0" smtClean="0"/>
            <a:t>L2 - Obsessió en automatizar</a:t>
          </a:r>
          <a:endParaRPr lang="ca-ES" noProof="0" dirty="0"/>
        </a:p>
      </dgm:t>
    </dgm:pt>
    <dgm:pt modelId="{394DBBA0-05BE-4D92-AED3-D36BDBE2059C}" type="parTrans" cxnId="{13D12927-46EF-4523-BE71-81EC9EAD7C41}">
      <dgm:prSet/>
      <dgm:spPr/>
      <dgm:t>
        <a:bodyPr/>
        <a:lstStyle/>
        <a:p>
          <a:endParaRPr lang="ca-ES" noProof="0" dirty="0"/>
        </a:p>
      </dgm:t>
    </dgm:pt>
    <dgm:pt modelId="{19F5E4A5-5406-4282-A7BD-A1F4118FEB3D}" type="sibTrans" cxnId="{13D12927-46EF-4523-BE71-81EC9EAD7C41}">
      <dgm:prSet/>
      <dgm:spPr/>
      <dgm:t>
        <a:bodyPr/>
        <a:lstStyle/>
        <a:p>
          <a:endParaRPr lang="ca-ES" noProof="0" dirty="0"/>
        </a:p>
      </dgm:t>
    </dgm:pt>
    <dgm:pt modelId="{1A4042FF-56E4-4EE0-AD4E-BBB6EF97FF41}">
      <dgm:prSet phldrT="[Text]"/>
      <dgm:spPr/>
      <dgm:t>
        <a:bodyPr/>
        <a:lstStyle/>
        <a:p>
          <a:r>
            <a:rPr lang="ca-ES" noProof="0" dirty="0" smtClean="0"/>
            <a:t>L3 - Reverse-Engineering</a:t>
          </a:r>
          <a:endParaRPr lang="ca-ES" noProof="0" dirty="0"/>
        </a:p>
      </dgm:t>
    </dgm:pt>
    <dgm:pt modelId="{CA8096E2-5F8C-4DC9-8E00-A6458E4FC703}" type="parTrans" cxnId="{3113EFB3-EA5F-45F5-AF8D-E3F0216085EF}">
      <dgm:prSet/>
      <dgm:spPr/>
      <dgm:t>
        <a:bodyPr/>
        <a:lstStyle/>
        <a:p>
          <a:endParaRPr lang="ca-ES" noProof="0" dirty="0"/>
        </a:p>
      </dgm:t>
    </dgm:pt>
    <dgm:pt modelId="{B1D9C1AC-829E-47E3-9E11-1EE51D41C2E2}" type="sibTrans" cxnId="{3113EFB3-EA5F-45F5-AF8D-E3F0216085EF}">
      <dgm:prSet/>
      <dgm:spPr/>
      <dgm:t>
        <a:bodyPr/>
        <a:lstStyle/>
        <a:p>
          <a:endParaRPr lang="ca-ES" noProof="0" dirty="0"/>
        </a:p>
      </dgm:t>
    </dgm:pt>
    <dgm:pt modelId="{7C6536F3-7B23-45C5-99ED-36F0563DE479}" type="pres">
      <dgm:prSet presAssocID="{6706F858-8A90-4C0A-BC72-A2D63171DB7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EB39AA-746C-4F3B-ADC2-279E320082E3}" type="pres">
      <dgm:prSet presAssocID="{6706F858-8A90-4C0A-BC72-A2D63171DB70}" presName="arrow" presStyleLbl="bgShp" presStyleIdx="0" presStyleCnt="1"/>
      <dgm:spPr/>
    </dgm:pt>
    <dgm:pt modelId="{89AF64BA-07FE-473C-9947-3D7F99ABB65C}" type="pres">
      <dgm:prSet presAssocID="{6706F858-8A90-4C0A-BC72-A2D63171DB70}" presName="points" presStyleCnt="0"/>
      <dgm:spPr/>
    </dgm:pt>
    <dgm:pt modelId="{28F4A4B0-1FCB-4AB3-A0CD-B6637BBF4B90}" type="pres">
      <dgm:prSet presAssocID="{C2AC0254-81FD-414B-991A-D4CDBE23C40E}" presName="compositeA" presStyleCnt="0"/>
      <dgm:spPr/>
    </dgm:pt>
    <dgm:pt modelId="{D5A73784-C929-429D-8260-B769CC704AA1}" type="pres">
      <dgm:prSet presAssocID="{C2AC0254-81FD-414B-991A-D4CDBE23C40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7BB2CA-5031-4487-AE5E-C630B9730382}" type="pres">
      <dgm:prSet presAssocID="{C2AC0254-81FD-414B-991A-D4CDBE23C40E}" presName="circleA" presStyleLbl="node1" presStyleIdx="0" presStyleCnt="3"/>
      <dgm:spPr/>
    </dgm:pt>
    <dgm:pt modelId="{67FFE568-EE2D-4927-B05D-E7394C7A1C4B}" type="pres">
      <dgm:prSet presAssocID="{C2AC0254-81FD-414B-991A-D4CDBE23C40E}" presName="spaceA" presStyleCnt="0"/>
      <dgm:spPr/>
    </dgm:pt>
    <dgm:pt modelId="{0AC758F4-E79D-4CC2-90E9-992DDED11D84}" type="pres">
      <dgm:prSet presAssocID="{2AAC4586-A7B3-4B2C-BD67-902CF17FFB32}" presName="space" presStyleCnt="0"/>
      <dgm:spPr/>
    </dgm:pt>
    <dgm:pt modelId="{4670FC67-40DA-4DE9-8720-0651DDEED720}" type="pres">
      <dgm:prSet presAssocID="{DDABB8D6-1550-41AE-8B94-E6FBD9D730EC}" presName="compositeB" presStyleCnt="0"/>
      <dgm:spPr/>
    </dgm:pt>
    <dgm:pt modelId="{0EB72432-B9BB-4C6E-A701-DA4629F1E4A8}" type="pres">
      <dgm:prSet presAssocID="{DDABB8D6-1550-41AE-8B94-E6FBD9D730EC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88BC76-9ACC-42FC-A319-526FF756735E}" type="pres">
      <dgm:prSet presAssocID="{DDABB8D6-1550-41AE-8B94-E6FBD9D730EC}" presName="circleB" presStyleLbl="node1" presStyleIdx="1" presStyleCnt="3"/>
      <dgm:spPr/>
    </dgm:pt>
    <dgm:pt modelId="{3D4AC5D9-388A-48EA-AAA6-3A815F41D06D}" type="pres">
      <dgm:prSet presAssocID="{DDABB8D6-1550-41AE-8B94-E6FBD9D730EC}" presName="spaceB" presStyleCnt="0"/>
      <dgm:spPr/>
    </dgm:pt>
    <dgm:pt modelId="{341D9144-AE68-453E-BD54-81718B7644A6}" type="pres">
      <dgm:prSet presAssocID="{19F5E4A5-5406-4282-A7BD-A1F4118FEB3D}" presName="space" presStyleCnt="0"/>
      <dgm:spPr/>
    </dgm:pt>
    <dgm:pt modelId="{BE7D2970-61F1-4D3D-B0A3-7A5B2108F7F0}" type="pres">
      <dgm:prSet presAssocID="{1A4042FF-56E4-4EE0-AD4E-BBB6EF97FF41}" presName="compositeA" presStyleCnt="0"/>
      <dgm:spPr/>
    </dgm:pt>
    <dgm:pt modelId="{F00EA334-3E35-4954-B010-8D34B735BB64}" type="pres">
      <dgm:prSet presAssocID="{1A4042FF-56E4-4EE0-AD4E-BBB6EF97FF41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45A431-AE4F-48AF-BB97-35EDFE4C5156}" type="pres">
      <dgm:prSet presAssocID="{1A4042FF-56E4-4EE0-AD4E-BBB6EF97FF41}" presName="circleA" presStyleLbl="node1" presStyleIdx="2" presStyleCnt="3"/>
      <dgm:spPr/>
    </dgm:pt>
    <dgm:pt modelId="{DB67E246-785D-463C-B0AD-48D0003F7E7B}" type="pres">
      <dgm:prSet presAssocID="{1A4042FF-56E4-4EE0-AD4E-BBB6EF97FF41}" presName="spaceA" presStyleCnt="0"/>
      <dgm:spPr/>
    </dgm:pt>
  </dgm:ptLst>
  <dgm:cxnLst>
    <dgm:cxn modelId="{5A40C9E1-59FC-4C09-A9DE-BC5B9CC19B54}" type="presOf" srcId="{1A4042FF-56E4-4EE0-AD4E-BBB6EF97FF41}" destId="{F00EA334-3E35-4954-B010-8D34B735BB64}" srcOrd="0" destOrd="0" presId="urn:microsoft.com/office/officeart/2005/8/layout/hProcess11"/>
    <dgm:cxn modelId="{FC8EC382-7779-4CBE-8783-C246FD202A42}" type="presOf" srcId="{DDABB8D6-1550-41AE-8B94-E6FBD9D730EC}" destId="{0EB72432-B9BB-4C6E-A701-DA4629F1E4A8}" srcOrd="0" destOrd="0" presId="urn:microsoft.com/office/officeart/2005/8/layout/hProcess11"/>
    <dgm:cxn modelId="{DB84649E-E6DF-4FCA-822A-736CF3DC3FCF}" srcId="{6706F858-8A90-4C0A-BC72-A2D63171DB70}" destId="{C2AC0254-81FD-414B-991A-D4CDBE23C40E}" srcOrd="0" destOrd="0" parTransId="{18445681-07AD-4994-98EA-7456B4D69750}" sibTransId="{2AAC4586-A7B3-4B2C-BD67-902CF17FFB32}"/>
    <dgm:cxn modelId="{7E437F73-489A-487B-B674-D754424A6CB6}" type="presOf" srcId="{C2AC0254-81FD-414B-991A-D4CDBE23C40E}" destId="{D5A73784-C929-429D-8260-B769CC704AA1}" srcOrd="0" destOrd="0" presId="urn:microsoft.com/office/officeart/2005/8/layout/hProcess11"/>
    <dgm:cxn modelId="{7FD11A03-0E5E-4F4A-87DB-7F509EC0023B}" type="presOf" srcId="{6706F858-8A90-4C0A-BC72-A2D63171DB70}" destId="{7C6536F3-7B23-45C5-99ED-36F0563DE479}" srcOrd="0" destOrd="0" presId="urn:microsoft.com/office/officeart/2005/8/layout/hProcess11"/>
    <dgm:cxn modelId="{3113EFB3-EA5F-45F5-AF8D-E3F0216085EF}" srcId="{6706F858-8A90-4C0A-BC72-A2D63171DB70}" destId="{1A4042FF-56E4-4EE0-AD4E-BBB6EF97FF41}" srcOrd="2" destOrd="0" parTransId="{CA8096E2-5F8C-4DC9-8E00-A6458E4FC703}" sibTransId="{B1D9C1AC-829E-47E3-9E11-1EE51D41C2E2}"/>
    <dgm:cxn modelId="{13D12927-46EF-4523-BE71-81EC9EAD7C41}" srcId="{6706F858-8A90-4C0A-BC72-A2D63171DB70}" destId="{DDABB8D6-1550-41AE-8B94-E6FBD9D730EC}" srcOrd="1" destOrd="0" parTransId="{394DBBA0-05BE-4D92-AED3-D36BDBE2059C}" sibTransId="{19F5E4A5-5406-4282-A7BD-A1F4118FEB3D}"/>
    <dgm:cxn modelId="{1C2F8EA3-0DE3-438E-9414-D83CB9127C01}" type="presParOf" srcId="{7C6536F3-7B23-45C5-99ED-36F0563DE479}" destId="{B8EB39AA-746C-4F3B-ADC2-279E320082E3}" srcOrd="0" destOrd="0" presId="urn:microsoft.com/office/officeart/2005/8/layout/hProcess11"/>
    <dgm:cxn modelId="{39F4A9E7-2E54-4FC5-A1BC-9E01ADA53A90}" type="presParOf" srcId="{7C6536F3-7B23-45C5-99ED-36F0563DE479}" destId="{89AF64BA-07FE-473C-9947-3D7F99ABB65C}" srcOrd="1" destOrd="0" presId="urn:microsoft.com/office/officeart/2005/8/layout/hProcess11"/>
    <dgm:cxn modelId="{C0A4EB2C-04C8-4868-8862-BA16702C9847}" type="presParOf" srcId="{89AF64BA-07FE-473C-9947-3D7F99ABB65C}" destId="{28F4A4B0-1FCB-4AB3-A0CD-B6637BBF4B90}" srcOrd="0" destOrd="0" presId="urn:microsoft.com/office/officeart/2005/8/layout/hProcess11"/>
    <dgm:cxn modelId="{4DEE6205-64D5-4E87-A99F-7910CB7B80B9}" type="presParOf" srcId="{28F4A4B0-1FCB-4AB3-A0CD-B6637BBF4B90}" destId="{D5A73784-C929-429D-8260-B769CC704AA1}" srcOrd="0" destOrd="0" presId="urn:microsoft.com/office/officeart/2005/8/layout/hProcess11"/>
    <dgm:cxn modelId="{FFFF4E1D-600E-4836-AA2E-C88B51DBE60E}" type="presParOf" srcId="{28F4A4B0-1FCB-4AB3-A0CD-B6637BBF4B90}" destId="{E47BB2CA-5031-4487-AE5E-C630B9730382}" srcOrd="1" destOrd="0" presId="urn:microsoft.com/office/officeart/2005/8/layout/hProcess11"/>
    <dgm:cxn modelId="{B0602BF0-5CCA-4099-B67E-2C31A99E1B3E}" type="presParOf" srcId="{28F4A4B0-1FCB-4AB3-A0CD-B6637BBF4B90}" destId="{67FFE568-EE2D-4927-B05D-E7394C7A1C4B}" srcOrd="2" destOrd="0" presId="urn:microsoft.com/office/officeart/2005/8/layout/hProcess11"/>
    <dgm:cxn modelId="{28C6B7BB-DC50-45D4-BCCB-BAD8CE549196}" type="presParOf" srcId="{89AF64BA-07FE-473C-9947-3D7F99ABB65C}" destId="{0AC758F4-E79D-4CC2-90E9-992DDED11D84}" srcOrd="1" destOrd="0" presId="urn:microsoft.com/office/officeart/2005/8/layout/hProcess11"/>
    <dgm:cxn modelId="{0107E3B0-D002-4A9E-B5B5-880F221BECDF}" type="presParOf" srcId="{89AF64BA-07FE-473C-9947-3D7F99ABB65C}" destId="{4670FC67-40DA-4DE9-8720-0651DDEED720}" srcOrd="2" destOrd="0" presId="urn:microsoft.com/office/officeart/2005/8/layout/hProcess11"/>
    <dgm:cxn modelId="{1DBA2A20-E4DD-4CF3-96A3-C674A202A40F}" type="presParOf" srcId="{4670FC67-40DA-4DE9-8720-0651DDEED720}" destId="{0EB72432-B9BB-4C6E-A701-DA4629F1E4A8}" srcOrd="0" destOrd="0" presId="urn:microsoft.com/office/officeart/2005/8/layout/hProcess11"/>
    <dgm:cxn modelId="{CBA26F27-63FC-47C6-AC02-5BC02D21B008}" type="presParOf" srcId="{4670FC67-40DA-4DE9-8720-0651DDEED720}" destId="{6E88BC76-9ACC-42FC-A319-526FF756735E}" srcOrd="1" destOrd="0" presId="urn:microsoft.com/office/officeart/2005/8/layout/hProcess11"/>
    <dgm:cxn modelId="{820566E1-0407-4948-984F-AA045D27ADE6}" type="presParOf" srcId="{4670FC67-40DA-4DE9-8720-0651DDEED720}" destId="{3D4AC5D9-388A-48EA-AAA6-3A815F41D06D}" srcOrd="2" destOrd="0" presId="urn:microsoft.com/office/officeart/2005/8/layout/hProcess11"/>
    <dgm:cxn modelId="{6DBDBAFD-51BF-449A-8BBA-35547239C420}" type="presParOf" srcId="{89AF64BA-07FE-473C-9947-3D7F99ABB65C}" destId="{341D9144-AE68-453E-BD54-81718B7644A6}" srcOrd="3" destOrd="0" presId="urn:microsoft.com/office/officeart/2005/8/layout/hProcess11"/>
    <dgm:cxn modelId="{2BFC39CD-3F73-4DED-8B74-38B42CBFB555}" type="presParOf" srcId="{89AF64BA-07FE-473C-9947-3D7F99ABB65C}" destId="{BE7D2970-61F1-4D3D-B0A3-7A5B2108F7F0}" srcOrd="4" destOrd="0" presId="urn:microsoft.com/office/officeart/2005/8/layout/hProcess11"/>
    <dgm:cxn modelId="{C486153D-4794-42AF-91D0-DD5DD657F297}" type="presParOf" srcId="{BE7D2970-61F1-4D3D-B0A3-7A5B2108F7F0}" destId="{F00EA334-3E35-4954-B010-8D34B735BB64}" srcOrd="0" destOrd="0" presId="urn:microsoft.com/office/officeart/2005/8/layout/hProcess11"/>
    <dgm:cxn modelId="{84FBD6A5-A3C4-4780-AD2A-672FC66C0942}" type="presParOf" srcId="{BE7D2970-61F1-4D3D-B0A3-7A5B2108F7F0}" destId="{1645A431-AE4F-48AF-BB97-35EDFE4C5156}" srcOrd="1" destOrd="0" presId="urn:microsoft.com/office/officeart/2005/8/layout/hProcess11"/>
    <dgm:cxn modelId="{680557FD-C362-4D83-B322-B45C771388FC}" type="presParOf" srcId="{BE7D2970-61F1-4D3D-B0A3-7A5B2108F7F0}" destId="{DB67E246-785D-463C-B0AD-48D0003F7E7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B39AA-746C-4F3B-ADC2-279E320082E3}">
      <dsp:nvSpPr>
        <dsp:cNvPr id="0" name=""/>
        <dsp:cNvSpPr/>
      </dsp:nvSpPr>
      <dsp:spPr>
        <a:xfrm>
          <a:off x="0" y="1397317"/>
          <a:ext cx="8378825" cy="186309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73784-C929-429D-8260-B769CC704AA1}">
      <dsp:nvSpPr>
        <dsp:cNvPr id="0" name=""/>
        <dsp:cNvSpPr/>
      </dsp:nvSpPr>
      <dsp:spPr>
        <a:xfrm>
          <a:off x="3682" y="0"/>
          <a:ext cx="2430186" cy="1863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b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3100" kern="1200" noProof="0" dirty="0" smtClean="0"/>
            <a:t>L1 -Aborriment</a:t>
          </a:r>
          <a:endParaRPr lang="ca-ES" sz="3100" kern="1200" noProof="0" dirty="0"/>
        </a:p>
      </dsp:txBody>
      <dsp:txXfrm>
        <a:off x="3682" y="0"/>
        <a:ext cx="2430186" cy="1863090"/>
      </dsp:txXfrm>
    </dsp:sp>
    <dsp:sp modelId="{E47BB2CA-5031-4487-AE5E-C630B9730382}">
      <dsp:nvSpPr>
        <dsp:cNvPr id="0" name=""/>
        <dsp:cNvSpPr/>
      </dsp:nvSpPr>
      <dsp:spPr>
        <a:xfrm>
          <a:off x="985889" y="2095976"/>
          <a:ext cx="465772" cy="4657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72432-B9BB-4C6E-A701-DA4629F1E4A8}">
      <dsp:nvSpPr>
        <dsp:cNvPr id="0" name=""/>
        <dsp:cNvSpPr/>
      </dsp:nvSpPr>
      <dsp:spPr>
        <a:xfrm>
          <a:off x="2555377" y="2794635"/>
          <a:ext cx="2430186" cy="1863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3100" kern="1200" noProof="0" dirty="0" smtClean="0"/>
            <a:t>L2 - Obsessió en automatizar</a:t>
          </a:r>
          <a:endParaRPr lang="ca-ES" sz="3100" kern="1200" noProof="0" dirty="0"/>
        </a:p>
      </dsp:txBody>
      <dsp:txXfrm>
        <a:off x="2555377" y="2794635"/>
        <a:ext cx="2430186" cy="1863090"/>
      </dsp:txXfrm>
    </dsp:sp>
    <dsp:sp modelId="{6E88BC76-9ACC-42FC-A319-526FF756735E}">
      <dsp:nvSpPr>
        <dsp:cNvPr id="0" name=""/>
        <dsp:cNvSpPr/>
      </dsp:nvSpPr>
      <dsp:spPr>
        <a:xfrm>
          <a:off x="3537585" y="2095976"/>
          <a:ext cx="465772" cy="4657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EA334-3E35-4954-B010-8D34B735BB64}">
      <dsp:nvSpPr>
        <dsp:cNvPr id="0" name=""/>
        <dsp:cNvSpPr/>
      </dsp:nvSpPr>
      <dsp:spPr>
        <a:xfrm>
          <a:off x="5107073" y="0"/>
          <a:ext cx="2430186" cy="1863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b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3100" kern="1200" noProof="0" dirty="0" smtClean="0"/>
            <a:t>L3 - Reverse-Engineering</a:t>
          </a:r>
          <a:endParaRPr lang="ca-ES" sz="3100" kern="1200" noProof="0" dirty="0"/>
        </a:p>
      </dsp:txBody>
      <dsp:txXfrm>
        <a:off x="5107073" y="0"/>
        <a:ext cx="2430186" cy="1863090"/>
      </dsp:txXfrm>
    </dsp:sp>
    <dsp:sp modelId="{1645A431-AE4F-48AF-BB97-35EDFE4C5156}">
      <dsp:nvSpPr>
        <dsp:cNvPr id="0" name=""/>
        <dsp:cNvSpPr/>
      </dsp:nvSpPr>
      <dsp:spPr>
        <a:xfrm>
          <a:off x="6089280" y="2095976"/>
          <a:ext cx="465772" cy="4657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B39AA-746C-4F3B-ADC2-279E320082E3}">
      <dsp:nvSpPr>
        <dsp:cNvPr id="0" name=""/>
        <dsp:cNvSpPr/>
      </dsp:nvSpPr>
      <dsp:spPr>
        <a:xfrm>
          <a:off x="0" y="1397317"/>
          <a:ext cx="8378825" cy="186309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73784-C929-429D-8260-B769CC704AA1}">
      <dsp:nvSpPr>
        <dsp:cNvPr id="0" name=""/>
        <dsp:cNvSpPr/>
      </dsp:nvSpPr>
      <dsp:spPr>
        <a:xfrm>
          <a:off x="3682" y="0"/>
          <a:ext cx="2430186" cy="1863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b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3100" kern="1200" noProof="0" dirty="0" smtClean="0"/>
            <a:t>L1 -Aborriment</a:t>
          </a:r>
          <a:endParaRPr lang="ca-ES" sz="3100" kern="1200" noProof="0" dirty="0"/>
        </a:p>
      </dsp:txBody>
      <dsp:txXfrm>
        <a:off x="3682" y="0"/>
        <a:ext cx="2430186" cy="1863090"/>
      </dsp:txXfrm>
    </dsp:sp>
    <dsp:sp modelId="{E47BB2CA-5031-4487-AE5E-C630B9730382}">
      <dsp:nvSpPr>
        <dsp:cNvPr id="0" name=""/>
        <dsp:cNvSpPr/>
      </dsp:nvSpPr>
      <dsp:spPr>
        <a:xfrm>
          <a:off x="985889" y="2095976"/>
          <a:ext cx="465772" cy="4657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72432-B9BB-4C6E-A701-DA4629F1E4A8}">
      <dsp:nvSpPr>
        <dsp:cNvPr id="0" name=""/>
        <dsp:cNvSpPr/>
      </dsp:nvSpPr>
      <dsp:spPr>
        <a:xfrm>
          <a:off x="2555377" y="2794635"/>
          <a:ext cx="2430186" cy="1863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3100" kern="1200" noProof="0" dirty="0" smtClean="0"/>
            <a:t>L2 - Obsessió en automatizar</a:t>
          </a:r>
          <a:endParaRPr lang="ca-ES" sz="3100" kern="1200" noProof="0" dirty="0"/>
        </a:p>
      </dsp:txBody>
      <dsp:txXfrm>
        <a:off x="2555377" y="2794635"/>
        <a:ext cx="2430186" cy="1863090"/>
      </dsp:txXfrm>
    </dsp:sp>
    <dsp:sp modelId="{6E88BC76-9ACC-42FC-A319-526FF756735E}">
      <dsp:nvSpPr>
        <dsp:cNvPr id="0" name=""/>
        <dsp:cNvSpPr/>
      </dsp:nvSpPr>
      <dsp:spPr>
        <a:xfrm>
          <a:off x="3537585" y="2095976"/>
          <a:ext cx="465772" cy="4657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EA334-3E35-4954-B010-8D34B735BB64}">
      <dsp:nvSpPr>
        <dsp:cNvPr id="0" name=""/>
        <dsp:cNvSpPr/>
      </dsp:nvSpPr>
      <dsp:spPr>
        <a:xfrm>
          <a:off x="5107073" y="0"/>
          <a:ext cx="2430186" cy="1863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b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3100" kern="1200" noProof="0" dirty="0" smtClean="0"/>
            <a:t>L3 - Reverse-Engineering</a:t>
          </a:r>
          <a:endParaRPr lang="ca-ES" sz="3100" kern="1200" noProof="0" dirty="0"/>
        </a:p>
      </dsp:txBody>
      <dsp:txXfrm>
        <a:off x="5107073" y="0"/>
        <a:ext cx="2430186" cy="1863090"/>
      </dsp:txXfrm>
    </dsp:sp>
    <dsp:sp modelId="{1645A431-AE4F-48AF-BB97-35EDFE4C5156}">
      <dsp:nvSpPr>
        <dsp:cNvPr id="0" name=""/>
        <dsp:cNvSpPr/>
      </dsp:nvSpPr>
      <dsp:spPr>
        <a:xfrm>
          <a:off x="6089280" y="2095976"/>
          <a:ext cx="465772" cy="4657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0E51E-648F-4082-867F-2B63A4E29DC2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651B-1D50-4752-A8A9-283C727350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72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CFC68-80A6-462E-A5C7-37D0A1B30A8A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748BF-AF84-46C5-A146-9BB16ABCA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85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295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94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25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266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075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369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4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271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681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106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58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246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239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579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577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790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086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295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410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650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073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453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374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12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945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287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6473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249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789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716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328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2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66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037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59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6842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117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186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243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8313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327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9484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982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912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7596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082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75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90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13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748BF-AF84-46C5-A146-9BB16ABCAF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96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C70298-4A00-487F-88BC-7A3072FA47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15775"/>
            <a:ext cx="9144000" cy="576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35866"/>
            <a:ext cx="9144000" cy="576262"/>
          </a:xfrm>
        </p:spPr>
        <p:txBody>
          <a:bodyPr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s-ES" dirty="0" smtClean="0"/>
              <a:t>Date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1076771" cy="99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1115229" y="0"/>
            <a:ext cx="1076771" cy="999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68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CAB9-FDBF-45A0-942B-6CD2D296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42EA-E749-4D6C-901E-AB3CC35FD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66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892300" y="2262188"/>
            <a:ext cx="8270875" cy="2398712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s-ES" dirty="0" err="1" smtClean="0"/>
              <a:t>Section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23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 userDrawn="1"/>
        </p:nvSpPr>
        <p:spPr>
          <a:xfrm>
            <a:off x="2047963" y="1429046"/>
            <a:ext cx="9000000" cy="1296000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047963" y="1422390"/>
            <a:ext cx="9000000" cy="648000"/>
          </a:xfrm>
          <a:prstGeom prst="round2SameRect">
            <a:avLst/>
          </a:prstGeom>
          <a:solidFill>
            <a:srgbClr val="262686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47963" y="2070390"/>
            <a:ext cx="9000000" cy="648000"/>
          </a:xfrm>
          <a:prstGeom prst="round2SameRect">
            <a:avLst>
              <a:gd name="adj1" fmla="val 0"/>
              <a:gd name="adj2" fmla="val 21599"/>
            </a:avLst>
          </a:prstGeom>
          <a:solidFill>
            <a:srgbClr val="E9E9F3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2047963" y="3018799"/>
            <a:ext cx="9000000" cy="1296000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047963" y="3012143"/>
            <a:ext cx="9000000" cy="648000"/>
          </a:xfrm>
          <a:prstGeom prst="round2SameRect">
            <a:avLst/>
          </a:prstGeom>
          <a:solidFill>
            <a:srgbClr val="BF0000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2047963" y="3660143"/>
            <a:ext cx="9000000" cy="648000"/>
          </a:xfrm>
          <a:prstGeom prst="round2SameRect">
            <a:avLst>
              <a:gd name="adj1" fmla="val 0"/>
              <a:gd name="adj2" fmla="val 21599"/>
            </a:avLst>
          </a:prstGeom>
          <a:solidFill>
            <a:srgbClr val="F9E6E6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2047963" y="4638799"/>
            <a:ext cx="9000000" cy="1296000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2047963" y="4632143"/>
            <a:ext cx="9000000" cy="648000"/>
          </a:xfrm>
          <a:prstGeom prst="round2SameRect">
            <a:avLst/>
          </a:prstGeom>
          <a:solidFill>
            <a:srgbClr val="006000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2047963" y="5280143"/>
            <a:ext cx="9000000" cy="648000"/>
          </a:xfrm>
          <a:prstGeom prst="round2SameRect">
            <a:avLst>
              <a:gd name="adj1" fmla="val 0"/>
              <a:gd name="adj2" fmla="val 21599"/>
            </a:avLst>
          </a:prstGeom>
          <a:solidFill>
            <a:srgbClr val="E6EFE6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922420"/>
            <a:ext cx="994611" cy="5570453"/>
          </a:xfrm>
          <a:prstGeom prst="rect">
            <a:avLst/>
          </a:prstGeom>
          <a:solidFill>
            <a:srgbClr val="5C5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9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 userDrawn="1"/>
        </p:nvSpPr>
        <p:spPr>
          <a:xfrm>
            <a:off x="2047963" y="2001614"/>
            <a:ext cx="9000000" cy="3587336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047963" y="1994958"/>
            <a:ext cx="9000000" cy="648000"/>
          </a:xfrm>
          <a:prstGeom prst="round2SameRect">
            <a:avLst/>
          </a:prstGeom>
          <a:solidFill>
            <a:srgbClr val="262686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47963" y="2649614"/>
            <a:ext cx="9000000" cy="2939336"/>
          </a:xfrm>
          <a:prstGeom prst="round2SameRect">
            <a:avLst>
              <a:gd name="adj1" fmla="val 0"/>
              <a:gd name="adj2" fmla="val 10551"/>
            </a:avLst>
          </a:prstGeom>
          <a:solidFill>
            <a:srgbClr val="E9E9F3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922420"/>
            <a:ext cx="994611" cy="5570453"/>
          </a:xfrm>
          <a:prstGeom prst="rect">
            <a:avLst/>
          </a:prstGeom>
          <a:solidFill>
            <a:srgbClr val="5C5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126401" y="6492875"/>
            <a:ext cx="4064400" cy="365125"/>
          </a:xfrm>
        </p:spPr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36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 userDrawn="1"/>
        </p:nvSpPr>
        <p:spPr>
          <a:xfrm>
            <a:off x="2047963" y="1429046"/>
            <a:ext cx="9000000" cy="1296000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047963" y="1422390"/>
            <a:ext cx="9000000" cy="648000"/>
          </a:xfrm>
          <a:prstGeom prst="round2SameRect">
            <a:avLst/>
          </a:prstGeom>
          <a:solidFill>
            <a:srgbClr val="262686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47963" y="2070390"/>
            <a:ext cx="9000000" cy="648000"/>
          </a:xfrm>
          <a:prstGeom prst="round2SameRect">
            <a:avLst>
              <a:gd name="adj1" fmla="val 0"/>
              <a:gd name="adj2" fmla="val 21599"/>
            </a:avLst>
          </a:prstGeom>
          <a:solidFill>
            <a:srgbClr val="E9E9F3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2047963" y="3018799"/>
            <a:ext cx="9000000" cy="1296000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047963" y="3012143"/>
            <a:ext cx="9000000" cy="648000"/>
          </a:xfrm>
          <a:prstGeom prst="round2SameRect">
            <a:avLst/>
          </a:prstGeom>
          <a:solidFill>
            <a:srgbClr val="BF0000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2047963" y="3660143"/>
            <a:ext cx="9000000" cy="648000"/>
          </a:xfrm>
          <a:prstGeom prst="round2SameRect">
            <a:avLst>
              <a:gd name="adj1" fmla="val 0"/>
              <a:gd name="adj2" fmla="val 21599"/>
            </a:avLst>
          </a:prstGeom>
          <a:solidFill>
            <a:srgbClr val="F9E6E6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2047963" y="4638799"/>
            <a:ext cx="9000000" cy="1296000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2047963" y="4632143"/>
            <a:ext cx="9000000" cy="648000"/>
          </a:xfrm>
          <a:prstGeom prst="round2SameRect">
            <a:avLst/>
          </a:prstGeom>
          <a:solidFill>
            <a:srgbClr val="006000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2047963" y="5280143"/>
            <a:ext cx="9000000" cy="648000"/>
          </a:xfrm>
          <a:prstGeom prst="round2SameRect">
            <a:avLst>
              <a:gd name="adj1" fmla="val 0"/>
              <a:gd name="adj2" fmla="val 21599"/>
            </a:avLst>
          </a:prstGeom>
          <a:solidFill>
            <a:srgbClr val="E6EFE6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64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 userDrawn="1"/>
        </p:nvSpPr>
        <p:spPr>
          <a:xfrm>
            <a:off x="2047963" y="1429046"/>
            <a:ext cx="4583746" cy="1296000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0870A2E-DB7B-4CE2-A745-33992B5A70E9}" type="datetime1">
              <a:rPr lang="en-GB" smtClean="0"/>
              <a:t>03/02/2025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dirty="0" smtClean="0"/>
              <a:t> of 99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047963" y="1422390"/>
            <a:ext cx="4583746" cy="648000"/>
          </a:xfrm>
          <a:prstGeom prst="round2SameRect">
            <a:avLst/>
          </a:prstGeom>
          <a:solidFill>
            <a:srgbClr val="262686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47963" y="2070390"/>
            <a:ext cx="4583746" cy="648000"/>
          </a:xfrm>
          <a:prstGeom prst="round2SameRect">
            <a:avLst>
              <a:gd name="adj1" fmla="val 0"/>
              <a:gd name="adj2" fmla="val 21599"/>
            </a:avLst>
          </a:prstGeom>
          <a:solidFill>
            <a:srgbClr val="E9E9F3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2047963" y="3018799"/>
            <a:ext cx="4583746" cy="1296000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047963" y="3012143"/>
            <a:ext cx="4583746" cy="648000"/>
          </a:xfrm>
          <a:prstGeom prst="round2SameRect">
            <a:avLst/>
          </a:prstGeom>
          <a:solidFill>
            <a:srgbClr val="BF0000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2047963" y="3660143"/>
            <a:ext cx="4583746" cy="648000"/>
          </a:xfrm>
          <a:prstGeom prst="round2SameRect">
            <a:avLst>
              <a:gd name="adj1" fmla="val 0"/>
              <a:gd name="adj2" fmla="val 21599"/>
            </a:avLst>
          </a:prstGeom>
          <a:solidFill>
            <a:srgbClr val="F9E6E6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2047963" y="4638799"/>
            <a:ext cx="4583746" cy="1296000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2047963" y="4632143"/>
            <a:ext cx="4583746" cy="648000"/>
          </a:xfrm>
          <a:prstGeom prst="round2SameRect">
            <a:avLst/>
          </a:prstGeom>
          <a:solidFill>
            <a:srgbClr val="006000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2047963" y="5280143"/>
            <a:ext cx="4583746" cy="648000"/>
          </a:xfrm>
          <a:prstGeom prst="round2SameRect">
            <a:avLst>
              <a:gd name="adj1" fmla="val 0"/>
              <a:gd name="adj2" fmla="val 21599"/>
            </a:avLst>
          </a:prstGeom>
          <a:solidFill>
            <a:srgbClr val="E6EFE6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72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CAB9-FDBF-45A0-942B-6CD2D296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611" y="0"/>
            <a:ext cx="10209600" cy="92242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42EA-E749-4D6C-901E-AB3CC35FD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922420"/>
            <a:ext cx="994611" cy="5570453"/>
          </a:xfrm>
          <a:prstGeom prst="rect">
            <a:avLst/>
          </a:prstGeom>
          <a:solidFill>
            <a:srgbClr val="5C5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50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0D2D-11F9-48E3-BDFD-009EB9BB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11" y="0"/>
            <a:ext cx="10209600" cy="92242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0E9E-29C7-4254-9EF1-22FC64B56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1439" y="1825625"/>
            <a:ext cx="5181600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3693F-2B5D-47A4-9937-F8D0829F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5439" y="1825625"/>
            <a:ext cx="5181600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922420"/>
            <a:ext cx="994611" cy="5570453"/>
          </a:xfrm>
          <a:prstGeom prst="rect">
            <a:avLst/>
          </a:prstGeom>
          <a:solidFill>
            <a:srgbClr val="5C5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27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B9F6-1509-451B-8864-F6CC6304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40E5-4C34-4241-9607-30A57A5E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C258-E6CF-4250-9ADE-3CCF9142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D0E3-F2B3-4828-9FE8-79E35EBAD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FC978-7416-4BEC-A3E2-5F84F4560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84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189-0E78-45C1-8704-51B6FC39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11" y="0"/>
            <a:ext cx="10209600" cy="92242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922420"/>
            <a:ext cx="994611" cy="5570453"/>
          </a:xfrm>
          <a:prstGeom prst="rect">
            <a:avLst/>
          </a:prstGeom>
          <a:solidFill>
            <a:srgbClr val="5C5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19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2192001" cy="1572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1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CE45-E13E-4051-9930-F5AB357B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897645"/>
          </a:xfrm>
        </p:spPr>
        <p:txBody>
          <a:bodyPr anchor="b">
            <a:norm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6C2F-ADEF-447D-A076-C462E87DB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FB149-3681-404B-B16C-3997D588D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36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80DEF-6E07-4C46-8712-DD9C5A30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911714"/>
          </a:xfrm>
        </p:spPr>
        <p:txBody>
          <a:bodyPr anchor="b">
            <a:norm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99C68-EA94-44E4-861F-ACEA6D729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685A7-0A6C-411B-899C-9B6DC9F86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17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smtClean="0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77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1200999" y="0"/>
            <a:ext cx="994610" cy="92242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94610" cy="92242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B08E9-BC93-4F3C-8000-6931DF2B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11" y="0"/>
            <a:ext cx="10209687" cy="922421"/>
          </a:xfrm>
          <a:prstGeom prst="rect">
            <a:avLst/>
          </a:prstGeom>
          <a:solidFill>
            <a:srgbClr val="3333B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7735-0958-4F79-9D87-67DA22BC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8294" y="1519311"/>
            <a:ext cx="10045505" cy="4657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This is the first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CA29A-A230-4FE5-8DD4-E102E902B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7600" y="6492874"/>
            <a:ext cx="4064400" cy="365125"/>
          </a:xfrm>
          <a:prstGeom prst="rect">
            <a:avLst/>
          </a:prstGeom>
          <a:solidFill>
            <a:srgbClr val="3333B2"/>
          </a:solidFill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Slide </a:t>
            </a:r>
            <a:fld id="{B7CBE8AE-9389-4E4D-966C-8642C3CA71EB}" type="slidenum">
              <a:rPr lang="en-US" smtClean="0"/>
              <a:pPr/>
              <a:t>‹#›</a:t>
            </a:fld>
            <a:r>
              <a:rPr lang="en-US" dirty="0" smtClean="0"/>
              <a:t> of 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C9FBB-1B4B-432A-8E9F-8BBCFF5C4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3200" y="6492875"/>
            <a:ext cx="4064400" cy="365125"/>
          </a:xfrm>
          <a:prstGeom prst="rect">
            <a:avLst/>
          </a:prstGeom>
          <a:solidFill>
            <a:srgbClr val="262686"/>
          </a:solidFill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 Introduction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75F63-3A28-42D0-A112-749A432F0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1" y="6492875"/>
            <a:ext cx="4064400" cy="365125"/>
          </a:xfrm>
          <a:prstGeom prst="rect">
            <a:avLst/>
          </a:prstGeom>
          <a:solidFill>
            <a:srgbClr val="191959"/>
          </a:solidFill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fld id="{568C1D47-2C0A-4FF9-A11C-8F39EB980385}" type="datetime1">
              <a:rPr lang="en-GB" smtClean="0"/>
              <a:t>03/02/2025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  <p:pic>
        <p:nvPicPr>
          <p:cNvPr id="10" name="object 24"/>
          <p:cNvPicPr/>
          <p:nvPr userDrawn="1"/>
        </p:nvPicPr>
        <p:blipFill>
          <a:blip r:embed="rId18" cstate="print"/>
          <a:stretch>
            <a:fillRect/>
          </a:stretch>
        </p:blipFill>
        <p:spPr>
          <a:xfrm>
            <a:off x="11347036" y="109942"/>
            <a:ext cx="702536" cy="7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2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0" r:id="rId11"/>
    <p:sldLayoutId id="2147483659" r:id="rId12"/>
    <p:sldLayoutId id="2147483664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SzPct val="12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70000"/>
        </a:lnSpc>
        <a:spcBef>
          <a:spcPts val="600"/>
        </a:spcBef>
        <a:buClr>
          <a:srgbClr val="C00000"/>
        </a:buClr>
        <a:buSzPct val="12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SzPct val="12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SzPct val="12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SzPct val="12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slide" Target="slide4.xml"/><Relationship Id="rId7" Type="http://schemas.openxmlformats.org/officeDocument/2006/relationships/slide" Target="slide4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5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4.png"/><Relationship Id="rId9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35.png"/><Relationship Id="rId4" Type="http://schemas.openxmlformats.org/officeDocument/2006/relationships/image" Target="../media/image13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4.png"/><Relationship Id="rId18" Type="http://schemas.openxmlformats.org/officeDocument/2006/relationships/image" Target="../media/image13.png"/><Relationship Id="rId3" Type="http://schemas.openxmlformats.org/officeDocument/2006/relationships/video" Target="../media/media1.gif"/><Relationship Id="rId21" Type="http://schemas.openxmlformats.org/officeDocument/2006/relationships/oleObject" Target="../embeddings/oleObject1.bin"/><Relationship Id="rId7" Type="http://schemas.openxmlformats.org/officeDocument/2006/relationships/notesSlide" Target="../notesSlides/notesSlide5.xml"/><Relationship Id="rId12" Type="http://schemas.microsoft.com/office/2007/relationships/diagramDrawing" Target="../diagrams/drawing2.xml"/><Relationship Id="rId17" Type="http://schemas.openxmlformats.org/officeDocument/2006/relationships/image" Target="../media/image12.png"/><Relationship Id="rId2" Type="http://schemas.microsoft.com/office/2007/relationships/media" Target="../media/media1.gif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diagramColors" Target="../diagrams/colors2.xml"/><Relationship Id="rId5" Type="http://schemas.openxmlformats.org/officeDocument/2006/relationships/video" Target="../media/media2.gif"/><Relationship Id="rId15" Type="http://schemas.openxmlformats.org/officeDocument/2006/relationships/image" Target="../media/image10.jp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14.png"/><Relationship Id="rId4" Type="http://schemas.microsoft.com/office/2007/relationships/media" Target="../media/media2.gif"/><Relationship Id="rId9" Type="http://schemas.openxmlformats.org/officeDocument/2006/relationships/diagramLayout" Target="../diagrams/layout2.xml"/><Relationship Id="rId14" Type="http://schemas.openxmlformats.org/officeDocument/2006/relationships/image" Target="../media/image8.png"/><Relationship Id="rId22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36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6.png"/><Relationship Id="rId10" Type="http://schemas.openxmlformats.org/officeDocument/2006/relationships/image" Target="../media/image150.png"/><Relationship Id="rId4" Type="http://schemas.openxmlformats.org/officeDocument/2006/relationships/image" Target="../media/image137.png"/><Relationship Id="rId9" Type="http://schemas.openxmlformats.org/officeDocument/2006/relationships/image" Target="../media/image1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jp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612" y="989013"/>
            <a:ext cx="11818776" cy="1170671"/>
          </a:xfrm>
          <a:prstGeom prst="roundRect">
            <a:avLst/>
          </a:prstGeom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s-ES" sz="4000" dirty="0" smtClean="0"/>
              <a:t>Micro-ruta de la Sal</a:t>
            </a:r>
            <a:endParaRPr lang="es-E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CDC5727F-E816-4E62-BB1C-A92D7ED17B8A}" type="datetime1">
              <a:rPr lang="es-ES" smtClean="0"/>
              <a:t>03/02/2025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 dirty="0" smtClean="0"/>
              <a:t>Learn2Code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0" y="5805974"/>
            <a:ext cx="9144000" cy="357814"/>
          </a:xfrm>
        </p:spPr>
        <p:txBody>
          <a:bodyPr anchor="ctr">
            <a:normAutofit lnSpcReduction="10000"/>
          </a:bodyPr>
          <a:lstStyle/>
          <a:p>
            <a:fld id="{94CAB71E-BB61-45F3-9E51-025876093262}" type="datetime2">
              <a:rPr lang="ca-ES" sz="2000" smtClean="0">
                <a:latin typeface="+mj-lt"/>
              </a:rPr>
              <a:t>dilluns, 3 febrer de 2025</a:t>
            </a:fld>
            <a:endParaRPr lang="ca-ES" sz="2000" dirty="0">
              <a:latin typeface="+mj-lt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1341"/>
              </p:ext>
            </p:extLst>
          </p:nvPr>
        </p:nvGraphicFramePr>
        <p:xfrm>
          <a:off x="4064000" y="2854154"/>
          <a:ext cx="4064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8596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u="sng" dirty="0" smtClean="0">
                          <a:solidFill>
                            <a:schemeClr val="tx1"/>
                          </a:solidFill>
                        </a:rPr>
                        <a:t>Autor:</a:t>
                      </a:r>
                      <a:endParaRPr lang="en-GB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86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u="none" dirty="0" smtClean="0"/>
                        <a:t>Dr. Rafael Pacheco-</a:t>
                      </a:r>
                      <a:r>
                        <a:rPr lang="es-ES" u="none" dirty="0" err="1" smtClean="0"/>
                        <a:t>Blazquez</a:t>
                      </a:r>
                      <a:endParaRPr lang="es-ES" u="none" dirty="0" smtClean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140727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904086" y="2355404"/>
            <a:ext cx="349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Navegació</a:t>
            </a:r>
            <a:r>
              <a:rPr lang="es-ES" sz="2400" dirty="0" smtClean="0"/>
              <a:t> – </a:t>
            </a:r>
            <a:r>
              <a:rPr lang="es-ES" sz="2400" dirty="0" err="1" smtClean="0"/>
              <a:t>Learn</a:t>
            </a:r>
            <a:r>
              <a:rPr lang="es-ES" sz="2400" dirty="0" smtClean="0"/>
              <a:t> to </a:t>
            </a:r>
            <a:r>
              <a:rPr lang="es-ES" sz="2400" dirty="0" err="1" smtClean="0"/>
              <a:t>Code</a:t>
            </a:r>
            <a:endParaRPr lang="es-E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s-ES" smtClean="0"/>
              <a:t>Slide  1 of  51</a:t>
            </a:r>
            <a:endParaRPr lang="es-E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02" y="4278490"/>
            <a:ext cx="1197396" cy="11973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108223"/>
            <a:ext cx="486378" cy="7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10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Sintaxis</a:t>
            </a:r>
            <a:endParaRPr lang="es-ES" sz="23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80" y="1776804"/>
            <a:ext cx="7822507" cy="440016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914824" y="935125"/>
            <a:ext cx="5086335" cy="1107996"/>
            <a:chOff x="1416256" y="2050379"/>
            <a:chExt cx="5086335" cy="1107996"/>
          </a:xfrm>
        </p:grpSpPr>
        <p:grpSp>
          <p:nvGrpSpPr>
            <p:cNvPr id="13" name="Group 12"/>
            <p:cNvGrpSpPr/>
            <p:nvPr/>
          </p:nvGrpSpPr>
          <p:grpSpPr>
            <a:xfrm>
              <a:off x="1416256" y="2222937"/>
              <a:ext cx="2201930" cy="896323"/>
              <a:chOff x="1416256" y="2222937"/>
              <a:chExt cx="2201930" cy="89632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6256" y="2222937"/>
                <a:ext cx="896323" cy="896323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1022" y="2335644"/>
                <a:ext cx="1087164" cy="670908"/>
              </a:xfrm>
              <a:prstGeom prst="rect">
                <a:avLst/>
              </a:prstGeom>
            </p:spPr>
          </p:pic>
        </p:grpSp>
        <p:sp>
          <p:nvSpPr>
            <p:cNvPr id="15" name="Rectangle 14"/>
            <p:cNvSpPr/>
            <p:nvPr/>
          </p:nvSpPr>
          <p:spPr>
            <a:xfrm>
              <a:off x="4231713" y="2050379"/>
              <a:ext cx="2270878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Scope</a:t>
              </a:r>
              <a:endPara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4654" y="1919045"/>
            <a:ext cx="5382499" cy="1107996"/>
            <a:chOff x="1864417" y="3011009"/>
            <a:chExt cx="5382499" cy="110799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4" t="22128" r="16912" b="22025"/>
            <a:stretch/>
          </p:blipFill>
          <p:spPr>
            <a:xfrm>
              <a:off x="1864417" y="3185656"/>
              <a:ext cx="985345" cy="83557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835597" y="3011009"/>
              <a:ext cx="3411319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Variables</a:t>
              </a:r>
              <a:endPara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62985" y="2772572"/>
            <a:ext cx="5675732" cy="1122707"/>
            <a:chOff x="2093942" y="3912062"/>
            <a:chExt cx="5675732" cy="112270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942" y="4088368"/>
              <a:ext cx="946401" cy="946401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00126" y="3912062"/>
              <a:ext cx="3969548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Comments</a:t>
              </a:r>
              <a:endPara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81609" y="3720632"/>
            <a:ext cx="5445543" cy="1107996"/>
            <a:chOff x="1992821" y="4787072"/>
            <a:chExt cx="5445543" cy="110799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92821" y="5001175"/>
              <a:ext cx="1035434" cy="81668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738440" y="4787072"/>
              <a:ext cx="3699924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Operators</a:t>
              </a:r>
              <a:endPara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88459" y="4699087"/>
            <a:ext cx="7245375" cy="1107996"/>
            <a:chOff x="1308295" y="4770134"/>
            <a:chExt cx="7245375" cy="1107996"/>
          </a:xfrm>
        </p:grpSpPr>
        <p:sp>
          <p:nvSpPr>
            <p:cNvPr id="29" name="Rectangle 28"/>
            <p:cNvSpPr/>
            <p:nvPr/>
          </p:nvSpPr>
          <p:spPr>
            <a:xfrm>
              <a:off x="2313244" y="4770134"/>
              <a:ext cx="624042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Control Structure</a:t>
              </a:r>
              <a:endPara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8295" y="4879231"/>
              <a:ext cx="864722" cy="934599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8848055" y="4684376"/>
            <a:ext cx="3243355" cy="1107996"/>
            <a:chOff x="8848055" y="4747131"/>
            <a:chExt cx="3243355" cy="1107996"/>
          </a:xfrm>
        </p:grpSpPr>
        <p:sp>
          <p:nvSpPr>
            <p:cNvPr id="34" name="Rectangle 33"/>
            <p:cNvSpPr/>
            <p:nvPr/>
          </p:nvSpPr>
          <p:spPr>
            <a:xfrm>
              <a:off x="9614449" y="4747131"/>
              <a:ext cx="2476961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Clause</a:t>
              </a:r>
              <a:endPara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055" y="4974305"/>
              <a:ext cx="670017" cy="752138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2467023" y="5512720"/>
            <a:ext cx="4769273" cy="1107996"/>
            <a:chOff x="2467023" y="5548580"/>
            <a:chExt cx="4769273" cy="1107996"/>
          </a:xfrm>
        </p:grpSpPr>
        <p:sp>
          <p:nvSpPr>
            <p:cNvPr id="38" name="Rectangle 37"/>
            <p:cNvSpPr/>
            <p:nvPr/>
          </p:nvSpPr>
          <p:spPr>
            <a:xfrm>
              <a:off x="3390948" y="5548580"/>
              <a:ext cx="3845348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Statement</a:t>
              </a:r>
              <a:endPara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67023" y="5762303"/>
              <a:ext cx="742111" cy="655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10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11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Variables</a:t>
            </a:r>
            <a:endParaRPr lang="es-ES" sz="23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7945" y="2491506"/>
            <a:ext cx="3457575" cy="2782481"/>
            <a:chOff x="4294643" y="2698316"/>
            <a:chExt cx="3457575" cy="278248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4643" y="2737597"/>
              <a:ext cx="3457575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5544679" y="2698316"/>
              <a:ext cx="203882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</a:t>
              </a:r>
              <a:r>
                <a:rPr lang="en-US" sz="4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asting</a:t>
              </a:r>
              <a:endPara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572483" y="2534074"/>
            <a:ext cx="1927131" cy="2162103"/>
            <a:chOff x="7786501" y="1519310"/>
            <a:chExt cx="1927131" cy="216210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2850" y="1519310"/>
              <a:ext cx="1786738" cy="21621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7786501" y="2823158"/>
              <a:ext cx="192713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</a:t>
              </a:r>
              <a:r>
                <a:rPr lang="en-US" sz="4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trings</a:t>
              </a:r>
              <a:endPara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28835" y="2491506"/>
            <a:ext cx="2424766" cy="2442448"/>
            <a:chOff x="7774121" y="3813078"/>
            <a:chExt cx="2424766" cy="244244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0282" y="3848137"/>
              <a:ext cx="2192444" cy="24073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7774121" y="3813078"/>
              <a:ext cx="2424766" cy="23083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Case </a:t>
              </a:r>
            </a:p>
            <a:p>
              <a:pPr algn="ctr"/>
              <a:endPara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  <a:p>
              <a:pPr algn="ctr"/>
              <a:r>
                <a:rPr lang="en-US" sz="4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sensitive</a:t>
              </a:r>
              <a:endPara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37377" y="2534074"/>
            <a:ext cx="2452210" cy="3046988"/>
            <a:chOff x="1492770" y="2343187"/>
            <a:chExt cx="2452210" cy="30469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6167" y="2343187"/>
              <a:ext cx="2200275" cy="300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1492770" y="2343187"/>
              <a:ext cx="2452210" cy="304698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Define</a:t>
              </a:r>
            </a:p>
            <a:p>
              <a:pPr algn="ctr"/>
              <a:endPara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  <a:p>
              <a:pPr algn="ctr"/>
              <a:endPara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  <a:p>
              <a:pPr algn="ctr"/>
              <a:r>
                <a:rPr lang="en-US" sz="4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Redefine</a:t>
              </a:r>
              <a:endPara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76369" y="5580314"/>
            <a:ext cx="1569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SzPct val="80000"/>
            </a:pPr>
            <a:r>
              <a:rPr lang="es-ES" sz="2800" dirty="0" err="1" smtClean="0"/>
              <a:t>const</a:t>
            </a:r>
            <a:r>
              <a:rPr lang="es-ES" sz="2800" dirty="0" smtClean="0"/>
              <a:t> x=5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57993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12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Variables (</a:t>
            </a:r>
            <a:r>
              <a:rPr lang="es-ES" sz="2300" dirty="0" err="1" smtClean="0"/>
              <a:t>naming</a:t>
            </a:r>
            <a:r>
              <a:rPr lang="es-ES" sz="2300" dirty="0" smtClean="0"/>
              <a:t>)</a:t>
            </a:r>
            <a:endParaRPr lang="es-ES" sz="23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87" y="2176463"/>
            <a:ext cx="2305050" cy="4000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486" y="2176463"/>
            <a:ext cx="2733675" cy="3190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638" y="1170845"/>
            <a:ext cx="3701362" cy="52021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499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13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Variables </a:t>
            </a:r>
            <a:endParaRPr lang="es-ES" sz="23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445" y="2238327"/>
            <a:ext cx="2857500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1643160" y="3967622"/>
            <a:ext cx="2997104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Outputting</a:t>
            </a:r>
          </a:p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 Printing</a:t>
            </a:r>
          </a:p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 Plotting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848" y="1121284"/>
            <a:ext cx="3295650" cy="4000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/>
          <p:cNvSpPr/>
          <p:nvPr/>
        </p:nvSpPr>
        <p:spPr>
          <a:xfrm>
            <a:off x="5809786" y="4734981"/>
            <a:ext cx="184377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Global</a:t>
            </a:r>
          </a:p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Scope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728447" y="2752165"/>
            <a:ext cx="2043953" cy="591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437" y="1121284"/>
            <a:ext cx="3028950" cy="48101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Straight Arrow Connector 31"/>
          <p:cNvCxnSpPr/>
          <p:nvPr/>
        </p:nvCxnSpPr>
        <p:spPr>
          <a:xfrm>
            <a:off x="9444376" y="3526346"/>
            <a:ext cx="1940800" cy="155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9188824" y="2823882"/>
            <a:ext cx="2026023" cy="1963271"/>
          </a:xfrm>
          <a:custGeom>
            <a:avLst/>
            <a:gdLst>
              <a:gd name="connsiteX0" fmla="*/ 0 w 2026023"/>
              <a:gd name="connsiteY0" fmla="*/ 0 h 1963271"/>
              <a:gd name="connsiteX1" fmla="*/ 0 w 2026023"/>
              <a:gd name="connsiteY1" fmla="*/ 1667436 h 1963271"/>
              <a:gd name="connsiteX2" fmla="*/ 2026023 w 2026023"/>
              <a:gd name="connsiteY2" fmla="*/ 1963271 h 196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6023" h="1963271">
                <a:moveTo>
                  <a:pt x="0" y="0"/>
                </a:moveTo>
                <a:lnTo>
                  <a:pt x="0" y="1667436"/>
                </a:lnTo>
                <a:lnTo>
                  <a:pt x="2026023" y="1963271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grpSp>
        <p:nvGrpSpPr>
          <p:cNvPr id="37" name="Group 36"/>
          <p:cNvGrpSpPr/>
          <p:nvPr/>
        </p:nvGrpSpPr>
        <p:grpSpPr>
          <a:xfrm>
            <a:off x="8696885" y="1121284"/>
            <a:ext cx="3050502" cy="5172728"/>
            <a:chOff x="8696885" y="1121284"/>
            <a:chExt cx="3050502" cy="5172728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6885" y="1121284"/>
              <a:ext cx="3050502" cy="4810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Rectangle 35"/>
            <p:cNvSpPr/>
            <p:nvPr/>
          </p:nvSpPr>
          <p:spPr>
            <a:xfrm>
              <a:off x="9059296" y="4724352"/>
              <a:ext cx="2284280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Global</a:t>
              </a:r>
            </a:p>
            <a:p>
              <a:pPr algn="ctr"/>
              <a:r>
                <a:rPr lang="en-US" sz="4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Variable</a:t>
              </a:r>
              <a:endPara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5809786" y="4724352"/>
            <a:ext cx="184377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Global</a:t>
            </a:r>
          </a:p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Scope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9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14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Data </a:t>
            </a:r>
            <a:r>
              <a:rPr lang="es-ES" sz="2300" dirty="0" err="1" smtClean="0"/>
              <a:t>Types</a:t>
            </a:r>
            <a:endParaRPr lang="es-ES" sz="23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37" y="2163892"/>
            <a:ext cx="5238750" cy="392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119" y="1066800"/>
            <a:ext cx="8022210" cy="526811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9484658" y="1374932"/>
            <a:ext cx="1105447" cy="4923812"/>
            <a:chOff x="9484658" y="1374932"/>
            <a:chExt cx="1105447" cy="4923812"/>
          </a:xfrm>
        </p:grpSpPr>
        <p:sp>
          <p:nvSpPr>
            <p:cNvPr id="10" name="Rounded Rectangle 9"/>
            <p:cNvSpPr/>
            <p:nvPr/>
          </p:nvSpPr>
          <p:spPr>
            <a:xfrm>
              <a:off x="9484658" y="1374932"/>
              <a:ext cx="1102659" cy="29156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484658" y="1692029"/>
              <a:ext cx="1102659" cy="29156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9484658" y="2027077"/>
              <a:ext cx="1102659" cy="29156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9484658" y="2726323"/>
              <a:ext cx="1102659" cy="29156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484658" y="3052206"/>
              <a:ext cx="1102659" cy="29156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9487446" y="3702357"/>
              <a:ext cx="1102659" cy="29156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9484658" y="4679617"/>
              <a:ext cx="1102659" cy="29156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9484658" y="6007184"/>
              <a:ext cx="1102659" cy="29156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5170979" y="1397530"/>
            <a:ext cx="37324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</a:t>
            </a: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orced casting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621467" y="2419928"/>
            <a:ext cx="24395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Array = ?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5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15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Operators</a:t>
            </a:r>
            <a:endParaRPr lang="es-ES" sz="23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4626"/>
          <a:stretch/>
        </p:blipFill>
        <p:spPr>
          <a:xfrm>
            <a:off x="3849713" y="1455692"/>
            <a:ext cx="7867158" cy="45984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5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16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Operators</a:t>
            </a:r>
            <a:endParaRPr lang="es-ES" sz="23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225" y="1016513"/>
            <a:ext cx="5623673" cy="532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462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17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Operators</a:t>
            </a:r>
            <a:endParaRPr lang="es-ES" sz="23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31192"/>
          <a:stretch/>
        </p:blipFill>
        <p:spPr>
          <a:xfrm>
            <a:off x="3583361" y="1238333"/>
            <a:ext cx="8133510" cy="4972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055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18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Operators</a:t>
            </a:r>
            <a:endParaRPr lang="es-ES" sz="23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0130"/>
          <a:stretch/>
        </p:blipFill>
        <p:spPr>
          <a:xfrm>
            <a:off x="5165825" y="1080377"/>
            <a:ext cx="6586905" cy="2871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485" y="3645994"/>
            <a:ext cx="6684115" cy="26889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33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19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Operators</a:t>
            </a:r>
            <a:endParaRPr lang="es-ES" sz="23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400" y="1783977"/>
            <a:ext cx="8687038" cy="4305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929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Reminder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2D179F0C-ED0B-4730-92B3-53D53D2B771E}" type="datetime1">
              <a:rPr lang="en-GB" smtClean="0"/>
              <a:t>03/02/2025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2 of  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20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Operators</a:t>
            </a:r>
            <a:endParaRPr lang="es-ES" sz="23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038" y="975705"/>
            <a:ext cx="5849281" cy="54309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575" y="2401701"/>
            <a:ext cx="2333625" cy="419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57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21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Lists</a:t>
            </a:r>
            <a:endParaRPr lang="es-ES" sz="23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246" y="1203399"/>
            <a:ext cx="3533010" cy="22841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/>
          <p:cNvGrpSpPr/>
          <p:nvPr/>
        </p:nvGrpSpPr>
        <p:grpSpPr>
          <a:xfrm>
            <a:off x="9090212" y="966000"/>
            <a:ext cx="3082837" cy="4661547"/>
            <a:chOff x="9090212" y="966000"/>
            <a:chExt cx="3082837" cy="466154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0212" y="1906882"/>
              <a:ext cx="3082837" cy="372066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367606" y="966000"/>
              <a:ext cx="25280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Utilitats</a:t>
              </a:r>
              <a:r>
                <a:rPr lang="en-US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 del </a:t>
              </a:r>
              <a:r>
                <a:rPr lang="en-US" sz="28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tipus</a:t>
              </a:r>
              <a:endPara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339246" y="2097592"/>
            <a:ext cx="7126577" cy="4021143"/>
            <a:chOff x="2339246" y="2097592"/>
            <a:chExt cx="7126577" cy="402114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9246" y="3679135"/>
              <a:ext cx="3533010" cy="2439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8061" y="2097592"/>
              <a:ext cx="3357762" cy="3341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227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22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Lists</a:t>
            </a:r>
            <a:endParaRPr lang="es-ES" sz="23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8856"/>
          <a:stretch/>
        </p:blipFill>
        <p:spPr>
          <a:xfrm>
            <a:off x="1226836" y="2183185"/>
            <a:ext cx="10563081" cy="3847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45221" y="1536534"/>
            <a:ext cx="893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SzPct val="80000"/>
            </a:pPr>
            <a:r>
              <a:rPr lang="es-ES" b="1" dirty="0" smtClean="0">
                <a:solidFill>
                  <a:srgbClr val="FF0000"/>
                </a:solidFill>
              </a:rPr>
              <a:t>vector</a:t>
            </a:r>
            <a:r>
              <a:rPr lang="es-ES" dirty="0" smtClean="0"/>
              <a:t>[15]</a:t>
            </a:r>
            <a:r>
              <a:rPr lang="es-ES" b="1" dirty="0" smtClean="0">
                <a:solidFill>
                  <a:srgbClr val="FF0000"/>
                </a:solidFill>
              </a:rPr>
              <a:t>=[ </a:t>
            </a:r>
            <a:r>
              <a:rPr lang="es-ES" dirty="0" smtClean="0"/>
              <a:t>“DNI”, ”GESTN”, “</a:t>
            </a:r>
            <a:r>
              <a:rPr lang="es-ES" dirty="0" err="1" smtClean="0"/>
              <a:t>Nom</a:t>
            </a:r>
            <a:r>
              <a:rPr lang="es-ES" dirty="0" smtClean="0"/>
              <a:t>”, #fila, “columna”, “</a:t>
            </a:r>
            <a:r>
              <a:rPr lang="es-ES" dirty="0" err="1" smtClean="0"/>
              <a:t>prototip</a:t>
            </a:r>
            <a:r>
              <a:rPr lang="es-ES" dirty="0" smtClean="0"/>
              <a:t>”, #</a:t>
            </a:r>
            <a:r>
              <a:rPr lang="es-ES" dirty="0" err="1" smtClean="0"/>
              <a:t>index</a:t>
            </a:r>
            <a:r>
              <a:rPr lang="es-ES" dirty="0" smtClean="0"/>
              <a:t>, …, #</a:t>
            </a:r>
            <a:r>
              <a:rPr lang="es-ES" dirty="0" err="1" smtClean="0"/>
              <a:t>valorsAleatoris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FF0000"/>
                </a:solidFill>
              </a:rPr>
              <a:t>]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26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23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Tupples</a:t>
            </a:r>
            <a:r>
              <a:rPr lang="es-ES" sz="2300" dirty="0" smtClean="0"/>
              <a:t> (inmutables[</a:t>
            </a:r>
            <a:r>
              <a:rPr lang="es-ES" sz="2300" dirty="0" err="1" smtClean="0"/>
              <a:t>add</a:t>
            </a:r>
            <a:r>
              <a:rPr lang="es-ES" sz="2300" dirty="0" smtClean="0"/>
              <a:t>/del])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75" y="1203399"/>
            <a:ext cx="4152900" cy="2647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494" y="1070879"/>
            <a:ext cx="5321953" cy="4139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24" y="2269732"/>
            <a:ext cx="5642202" cy="28758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86588" y="5329611"/>
            <a:ext cx="9401676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SzPct val="80000"/>
            </a:pPr>
            <a:r>
              <a:rPr lang="es-ES" dirty="0" smtClean="0"/>
              <a:t>vector</a:t>
            </a:r>
            <a:r>
              <a:rPr lang="es-ES" b="1" dirty="0" smtClean="0">
                <a:solidFill>
                  <a:srgbClr val="FF0000"/>
                </a:solidFill>
              </a:rPr>
              <a:t>[15]</a:t>
            </a:r>
            <a:r>
              <a:rPr lang="es-ES" dirty="0" smtClean="0"/>
              <a:t>=[ “DNI”, ”GESTN”, “</a:t>
            </a:r>
            <a:r>
              <a:rPr lang="es-ES" dirty="0" err="1" smtClean="0"/>
              <a:t>Nom</a:t>
            </a:r>
            <a:r>
              <a:rPr lang="es-ES" dirty="0" smtClean="0"/>
              <a:t>”, #fila, “columna”, “</a:t>
            </a:r>
            <a:r>
              <a:rPr lang="es-ES" dirty="0" err="1" smtClean="0"/>
              <a:t>prototip</a:t>
            </a:r>
            <a:r>
              <a:rPr lang="es-ES" dirty="0" smtClean="0"/>
              <a:t>”, #</a:t>
            </a:r>
            <a:r>
              <a:rPr lang="es-ES" dirty="0" err="1" smtClean="0"/>
              <a:t>index</a:t>
            </a:r>
            <a:r>
              <a:rPr lang="es-ES" dirty="0" smtClean="0"/>
              <a:t>, …, #</a:t>
            </a:r>
            <a:r>
              <a:rPr lang="es-ES" dirty="0" err="1" smtClean="0"/>
              <a:t>valorsAleatoris</a:t>
            </a:r>
            <a:r>
              <a:rPr lang="es-ES" dirty="0" smtClean="0"/>
              <a:t> ]</a:t>
            </a:r>
          </a:p>
          <a:p>
            <a:pPr algn="just">
              <a:buSzPct val="80000"/>
            </a:pPr>
            <a:endParaRPr lang="es-ES" sz="400" dirty="0" smtClean="0"/>
          </a:p>
          <a:p>
            <a:pPr algn="ctr">
              <a:buSzPct val="80000"/>
            </a:pPr>
            <a:r>
              <a:rPr lang="es-ES" dirty="0"/>
              <a:t>vector</a:t>
            </a:r>
            <a:r>
              <a:rPr lang="es-ES" b="1" dirty="0">
                <a:solidFill>
                  <a:srgbClr val="FF0000"/>
                </a:solidFill>
              </a:rPr>
              <a:t>[15</a:t>
            </a:r>
            <a:r>
              <a:rPr lang="es-ES" b="1" dirty="0" smtClean="0">
                <a:solidFill>
                  <a:srgbClr val="FF0000"/>
                </a:solidFill>
              </a:rPr>
              <a:t>]</a:t>
            </a:r>
            <a:r>
              <a:rPr lang="es-ES" dirty="0" smtClean="0"/>
              <a:t>=</a:t>
            </a:r>
            <a:r>
              <a:rPr lang="es-ES" b="1" dirty="0" smtClean="0">
                <a:solidFill>
                  <a:srgbClr val="FF0000"/>
                </a:solidFill>
              </a:rPr>
              <a:t>(</a:t>
            </a:r>
            <a:r>
              <a:rPr lang="es-ES" dirty="0" smtClean="0"/>
              <a:t> </a:t>
            </a:r>
            <a:r>
              <a:rPr lang="es-ES" dirty="0"/>
              <a:t>[ “DNI”, ”GESTN”, “</a:t>
            </a:r>
            <a:r>
              <a:rPr lang="es-ES" dirty="0" err="1"/>
              <a:t>Nom</a:t>
            </a:r>
            <a:r>
              <a:rPr lang="es-ES" dirty="0"/>
              <a:t>”, #fila, “columna”, “</a:t>
            </a:r>
            <a:r>
              <a:rPr lang="es-ES" dirty="0" err="1"/>
              <a:t>prototip</a:t>
            </a:r>
            <a:r>
              <a:rPr lang="es-ES" dirty="0"/>
              <a:t>”, #</a:t>
            </a:r>
            <a:r>
              <a:rPr lang="es-ES" dirty="0" err="1"/>
              <a:t>index</a:t>
            </a:r>
            <a:r>
              <a:rPr lang="es-ES" dirty="0"/>
              <a:t>, …, #</a:t>
            </a:r>
            <a:r>
              <a:rPr lang="es-ES" dirty="0" err="1"/>
              <a:t>valorsAleatoris</a:t>
            </a:r>
            <a:r>
              <a:rPr lang="es-ES" dirty="0"/>
              <a:t> </a:t>
            </a:r>
            <a:r>
              <a:rPr lang="es-ES" dirty="0" smtClean="0"/>
              <a:t>] </a:t>
            </a:r>
            <a:r>
              <a:rPr lang="es-ES" b="1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buSzPct val="80000"/>
            </a:pPr>
            <a:endParaRPr lang="es-ES" sz="400" b="1" dirty="0" smtClean="0">
              <a:solidFill>
                <a:srgbClr val="FF0000"/>
              </a:solidFill>
            </a:endParaRPr>
          </a:p>
          <a:p>
            <a:pPr algn="ctr">
              <a:buSzPct val="80000"/>
            </a:pPr>
            <a:r>
              <a:rPr lang="es-ES" dirty="0"/>
              <a:t>vector</a:t>
            </a:r>
            <a:r>
              <a:rPr lang="es-ES" b="1" dirty="0">
                <a:solidFill>
                  <a:srgbClr val="FF0000"/>
                </a:solidFill>
              </a:rPr>
              <a:t>[15]</a:t>
            </a:r>
            <a:r>
              <a:rPr lang="es-ES" dirty="0"/>
              <a:t>=</a:t>
            </a:r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dirty="0" smtClean="0"/>
              <a:t>“</a:t>
            </a:r>
            <a:r>
              <a:rPr lang="es-ES" dirty="0"/>
              <a:t>DNI</a:t>
            </a:r>
            <a:r>
              <a:rPr lang="es-ES" dirty="0" smtClean="0"/>
              <a:t>”</a:t>
            </a:r>
            <a:r>
              <a:rPr lang="es-ES" b="1" dirty="0" smtClean="0">
                <a:solidFill>
                  <a:srgbClr val="FF0000"/>
                </a:solidFill>
              </a:rPr>
              <a:t>,</a:t>
            </a:r>
            <a:r>
              <a:rPr lang="es-ES" dirty="0" smtClean="0"/>
              <a:t> </a:t>
            </a:r>
            <a:r>
              <a:rPr lang="es-ES" dirty="0"/>
              <a:t>”GESTN</a:t>
            </a:r>
            <a:r>
              <a:rPr lang="es-ES" dirty="0" smtClean="0"/>
              <a:t>”</a:t>
            </a:r>
            <a:r>
              <a:rPr lang="es-ES" b="1" dirty="0" smtClean="0">
                <a:solidFill>
                  <a:srgbClr val="FF0000"/>
                </a:solidFill>
              </a:rPr>
              <a:t>,</a:t>
            </a:r>
            <a:r>
              <a:rPr lang="es-ES" dirty="0" smtClean="0"/>
              <a:t> </a:t>
            </a:r>
            <a:r>
              <a:rPr lang="es-ES" dirty="0"/>
              <a:t>“</a:t>
            </a:r>
            <a:r>
              <a:rPr lang="es-ES" dirty="0" err="1"/>
              <a:t>Nom</a:t>
            </a:r>
            <a:r>
              <a:rPr lang="es-ES" dirty="0" smtClean="0"/>
              <a:t>”</a:t>
            </a:r>
            <a:r>
              <a:rPr lang="es-ES" b="1" dirty="0" smtClean="0">
                <a:solidFill>
                  <a:srgbClr val="FF0000"/>
                </a:solidFill>
              </a:rPr>
              <a:t>,</a:t>
            </a:r>
            <a:r>
              <a:rPr lang="es-ES" dirty="0" smtClean="0"/>
              <a:t> </a:t>
            </a:r>
            <a:r>
              <a:rPr lang="es-ES" dirty="0"/>
              <a:t>#</a:t>
            </a:r>
            <a:r>
              <a:rPr lang="es-ES" dirty="0" smtClean="0"/>
              <a:t>fila</a:t>
            </a:r>
            <a:r>
              <a:rPr lang="es-ES" b="1" dirty="0">
                <a:solidFill>
                  <a:srgbClr val="FF0000"/>
                </a:solidFill>
              </a:rPr>
              <a:t>,</a:t>
            </a:r>
            <a:r>
              <a:rPr lang="es-ES" dirty="0" smtClean="0"/>
              <a:t> </a:t>
            </a:r>
            <a:r>
              <a:rPr lang="es-ES" dirty="0"/>
              <a:t>“columna</a:t>
            </a:r>
            <a:r>
              <a:rPr lang="es-ES" dirty="0" smtClean="0"/>
              <a:t>”</a:t>
            </a:r>
            <a:r>
              <a:rPr lang="es-ES" b="1" dirty="0" smtClean="0">
                <a:solidFill>
                  <a:srgbClr val="FF0000"/>
                </a:solidFill>
              </a:rPr>
              <a:t>,</a:t>
            </a:r>
            <a:r>
              <a:rPr lang="es-ES" dirty="0" smtClean="0"/>
              <a:t> </a:t>
            </a:r>
            <a:r>
              <a:rPr lang="es-ES" dirty="0"/>
              <a:t>“</a:t>
            </a:r>
            <a:r>
              <a:rPr lang="es-ES" dirty="0" err="1"/>
              <a:t>prototip</a:t>
            </a:r>
            <a:r>
              <a:rPr lang="es-ES" dirty="0" smtClean="0"/>
              <a:t>”</a:t>
            </a:r>
            <a:r>
              <a:rPr lang="es-ES" b="1" dirty="0" smtClean="0">
                <a:solidFill>
                  <a:srgbClr val="FF0000"/>
                </a:solidFill>
              </a:rPr>
              <a:t>,</a:t>
            </a:r>
            <a:r>
              <a:rPr lang="es-ES" dirty="0" smtClean="0"/>
              <a:t> </a:t>
            </a:r>
            <a:r>
              <a:rPr lang="es-ES" dirty="0"/>
              <a:t>#</a:t>
            </a:r>
            <a:r>
              <a:rPr lang="es-ES" dirty="0" err="1" smtClean="0"/>
              <a:t>index</a:t>
            </a:r>
            <a:r>
              <a:rPr lang="es-ES" b="1" dirty="0">
                <a:solidFill>
                  <a:srgbClr val="FF0000"/>
                </a:solidFill>
              </a:rPr>
              <a:t>,</a:t>
            </a:r>
            <a:r>
              <a:rPr lang="es-ES" dirty="0" smtClean="0"/>
              <a:t> </a:t>
            </a:r>
            <a:r>
              <a:rPr lang="es-ES" dirty="0"/>
              <a:t>…</a:t>
            </a:r>
            <a:r>
              <a:rPr lang="es-ES" b="1" dirty="0">
                <a:solidFill>
                  <a:srgbClr val="FF0000"/>
                </a:solidFill>
              </a:rPr>
              <a:t>,</a:t>
            </a:r>
            <a:r>
              <a:rPr lang="es-ES" dirty="0"/>
              <a:t> #</a:t>
            </a:r>
            <a:r>
              <a:rPr lang="es-ES" dirty="0" err="1" smtClean="0"/>
              <a:t>valorsAleatoris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FF0000"/>
                </a:solidFill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73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24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Dictionary</a:t>
            </a:r>
            <a:r>
              <a:rPr lang="es-ES" sz="2300" dirty="0" smtClean="0"/>
              <a:t> </a:t>
            </a:r>
            <a:r>
              <a:rPr lang="es-ES" sz="2300" dirty="0" smtClean="0"/>
              <a:t>(</a:t>
            </a:r>
            <a:r>
              <a:rPr lang="es-ES" sz="2300" dirty="0" err="1" smtClean="0"/>
              <a:t>mapped</a:t>
            </a:r>
            <a:r>
              <a:rPr lang="es-ES" sz="2300" dirty="0" smtClean="0"/>
              <a:t> </a:t>
            </a:r>
            <a:r>
              <a:rPr lang="es-ES" sz="2300" dirty="0" err="1" smtClean="0"/>
              <a:t>list</a:t>
            </a:r>
            <a:r>
              <a:rPr lang="es-ES" sz="2300" dirty="0" smtClean="0"/>
              <a:t> and mutable)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80907" y="5329611"/>
            <a:ext cx="957646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SzPct val="80000"/>
            </a:pPr>
            <a:r>
              <a:rPr lang="es-ES" dirty="0" smtClean="0"/>
              <a:t>vector</a:t>
            </a:r>
            <a:r>
              <a:rPr lang="es-ES" b="1" dirty="0" smtClean="0">
                <a:solidFill>
                  <a:srgbClr val="FF0000"/>
                </a:solidFill>
              </a:rPr>
              <a:t>[15]</a:t>
            </a:r>
            <a:r>
              <a:rPr lang="es-ES" dirty="0" smtClean="0"/>
              <a:t>=[ “DNI”, ”GESTN”, “</a:t>
            </a:r>
            <a:r>
              <a:rPr lang="es-ES" dirty="0" err="1" smtClean="0"/>
              <a:t>Nom</a:t>
            </a:r>
            <a:r>
              <a:rPr lang="es-ES" dirty="0" smtClean="0"/>
              <a:t>”, #fila, “columna”, “</a:t>
            </a:r>
            <a:r>
              <a:rPr lang="es-ES" dirty="0" err="1" smtClean="0"/>
              <a:t>prototip</a:t>
            </a:r>
            <a:r>
              <a:rPr lang="es-ES" dirty="0" smtClean="0"/>
              <a:t>”, #</a:t>
            </a:r>
            <a:r>
              <a:rPr lang="es-ES" dirty="0" err="1" smtClean="0"/>
              <a:t>index</a:t>
            </a:r>
            <a:r>
              <a:rPr lang="es-ES" dirty="0" smtClean="0"/>
              <a:t>, …, #</a:t>
            </a:r>
            <a:r>
              <a:rPr lang="es-ES" dirty="0" err="1" smtClean="0"/>
              <a:t>valorsAleatoris</a:t>
            </a:r>
            <a:r>
              <a:rPr lang="es-ES" dirty="0" smtClean="0"/>
              <a:t> ]</a:t>
            </a:r>
          </a:p>
          <a:p>
            <a:pPr algn="just">
              <a:buSzPct val="80000"/>
            </a:pPr>
            <a:endParaRPr lang="es-ES" sz="400" dirty="0" smtClean="0"/>
          </a:p>
          <a:p>
            <a:pPr algn="ctr">
              <a:buSzPct val="80000"/>
            </a:pPr>
            <a:r>
              <a:rPr lang="es-ES" b="1" dirty="0" smtClean="0">
                <a:solidFill>
                  <a:srgbClr val="FF0000"/>
                </a:solidFill>
              </a:rPr>
              <a:t>vector = {</a:t>
            </a:r>
            <a:r>
              <a:rPr lang="es-ES" dirty="0" smtClean="0"/>
              <a:t>15 </a:t>
            </a:r>
            <a:r>
              <a:rPr lang="es-ES" b="1" dirty="0" smtClean="0">
                <a:solidFill>
                  <a:srgbClr val="FF0000"/>
                </a:solidFill>
              </a:rPr>
              <a:t>: </a:t>
            </a:r>
            <a:r>
              <a:rPr lang="es-ES" dirty="0" smtClean="0"/>
              <a:t>[ </a:t>
            </a:r>
            <a:r>
              <a:rPr lang="es-ES" dirty="0"/>
              <a:t>“DNI”, ”GESTN”, “</a:t>
            </a:r>
            <a:r>
              <a:rPr lang="es-ES" dirty="0" err="1"/>
              <a:t>Nom</a:t>
            </a:r>
            <a:r>
              <a:rPr lang="es-ES" dirty="0"/>
              <a:t>”, #fila, “columna”, “</a:t>
            </a:r>
            <a:r>
              <a:rPr lang="es-ES" dirty="0" err="1"/>
              <a:t>prototip</a:t>
            </a:r>
            <a:r>
              <a:rPr lang="es-ES" dirty="0"/>
              <a:t>”, #</a:t>
            </a:r>
            <a:r>
              <a:rPr lang="es-ES" dirty="0" err="1"/>
              <a:t>index</a:t>
            </a:r>
            <a:r>
              <a:rPr lang="es-ES" dirty="0"/>
              <a:t>, …, #</a:t>
            </a:r>
            <a:r>
              <a:rPr lang="es-ES" dirty="0" err="1"/>
              <a:t>valorsAleatoris</a:t>
            </a:r>
            <a:r>
              <a:rPr lang="es-ES" dirty="0"/>
              <a:t> </a:t>
            </a:r>
            <a:r>
              <a:rPr lang="es-ES" dirty="0" smtClean="0"/>
              <a:t>] </a:t>
            </a:r>
            <a:r>
              <a:rPr lang="es-ES" b="1" dirty="0">
                <a:solidFill>
                  <a:srgbClr val="FF0000"/>
                </a:solidFill>
              </a:rPr>
              <a:t>}</a:t>
            </a:r>
            <a:endParaRPr lang="es-ES" b="1" dirty="0" smtClean="0">
              <a:solidFill>
                <a:srgbClr val="FF0000"/>
              </a:solidFill>
            </a:endParaRPr>
          </a:p>
          <a:p>
            <a:pPr algn="ctr">
              <a:buSzPct val="80000"/>
            </a:pPr>
            <a:endParaRPr lang="es-ES" sz="400" b="1" dirty="0" smtClean="0">
              <a:solidFill>
                <a:srgbClr val="FF0000"/>
              </a:solidFill>
            </a:endParaRPr>
          </a:p>
          <a:p>
            <a:pPr algn="ctr">
              <a:buSzPct val="80000"/>
            </a:pPr>
            <a:r>
              <a:rPr lang="es-ES" b="1" dirty="0" smtClean="0">
                <a:solidFill>
                  <a:srgbClr val="FF0000"/>
                </a:solidFill>
              </a:rPr>
              <a:t>vector = {</a:t>
            </a:r>
            <a:r>
              <a:rPr lang="es-ES" dirty="0" smtClean="0"/>
              <a:t>15 </a:t>
            </a:r>
            <a:r>
              <a:rPr lang="es-ES" b="1" dirty="0" smtClean="0">
                <a:solidFill>
                  <a:srgbClr val="FF0000"/>
                </a:solidFill>
              </a:rPr>
              <a:t>: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FF0000"/>
                </a:solidFill>
              </a:rPr>
              <a:t>{</a:t>
            </a:r>
            <a:r>
              <a:rPr lang="es-ES" dirty="0" smtClean="0"/>
              <a:t>“</a:t>
            </a:r>
            <a:r>
              <a:rPr lang="es-ES" dirty="0"/>
              <a:t>DNI</a:t>
            </a:r>
            <a:r>
              <a:rPr lang="es-ES" dirty="0" smtClean="0"/>
              <a:t>”</a:t>
            </a:r>
            <a:r>
              <a:rPr lang="es-ES" b="1" dirty="0" smtClean="0">
                <a:solidFill>
                  <a:srgbClr val="FF0000"/>
                </a:solidFill>
              </a:rPr>
              <a:t>: ”XXXX”,</a:t>
            </a:r>
            <a:r>
              <a:rPr lang="es-ES" dirty="0" smtClean="0">
                <a:solidFill>
                  <a:srgbClr val="FF0000"/>
                </a:solidFill>
              </a:rPr>
              <a:t> “</a:t>
            </a:r>
            <a:r>
              <a:rPr lang="es-ES" b="1" dirty="0" err="1" smtClean="0">
                <a:solidFill>
                  <a:srgbClr val="FF0000"/>
                </a:solidFill>
              </a:rPr>
              <a:t>Group</a:t>
            </a:r>
            <a:r>
              <a:rPr lang="es-ES" b="1" dirty="0" smtClean="0">
                <a:solidFill>
                  <a:srgbClr val="FF0000"/>
                </a:solidFill>
              </a:rPr>
              <a:t>” : </a:t>
            </a:r>
            <a:r>
              <a:rPr lang="es-ES" dirty="0" smtClean="0"/>
              <a:t>”GESTN”</a:t>
            </a:r>
            <a:r>
              <a:rPr lang="es-ES" b="1" dirty="0" smtClean="0">
                <a:solidFill>
                  <a:srgbClr val="FF0000"/>
                </a:solidFill>
              </a:rPr>
              <a:t>, … , “valor50” : </a:t>
            </a:r>
            <a:r>
              <a:rPr lang="es-ES" dirty="0" smtClean="0"/>
              <a:t> #valorsAleatori50</a:t>
            </a:r>
            <a:r>
              <a:rPr lang="es-ES" b="1" dirty="0" smtClean="0">
                <a:solidFill>
                  <a:srgbClr val="FF0000"/>
                </a:solidFill>
              </a:rPr>
              <a:t>}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FF0000"/>
                </a:solidFill>
              </a:rPr>
              <a:t>}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209" y="1519310"/>
            <a:ext cx="2762250" cy="3619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83" y="2238842"/>
            <a:ext cx="6924338" cy="2885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146" y="2924911"/>
            <a:ext cx="5782684" cy="1846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94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25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Control </a:t>
            </a:r>
            <a:r>
              <a:rPr lang="es-ES" sz="2300" dirty="0" err="1" smtClean="0"/>
              <a:t>Structures</a:t>
            </a:r>
            <a:r>
              <a:rPr lang="es-ES" sz="2300" dirty="0" smtClean="0"/>
              <a:t> (IF)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01" y="2244538"/>
            <a:ext cx="313372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945" y="1099129"/>
            <a:ext cx="4867757" cy="51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5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26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Control </a:t>
            </a:r>
            <a:r>
              <a:rPr lang="es-ES" sz="2300" dirty="0" err="1" smtClean="0"/>
              <a:t>Structures</a:t>
            </a:r>
            <a:r>
              <a:rPr lang="es-ES" sz="2300" dirty="0" smtClean="0"/>
              <a:t> (</a:t>
            </a:r>
            <a:r>
              <a:rPr lang="es-ES" sz="2300" dirty="0" err="1" smtClean="0"/>
              <a:t>Loops</a:t>
            </a:r>
            <a:r>
              <a:rPr lang="es-ES" sz="2300" dirty="0" smtClean="0"/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62" y="2545258"/>
            <a:ext cx="2924175" cy="3133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210" y="2545257"/>
            <a:ext cx="4216098" cy="3133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106" y="1553368"/>
            <a:ext cx="4591050" cy="47815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402339" y="4888368"/>
            <a:ext cx="297921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Determined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End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49317" y="1798939"/>
            <a:ext cx="397788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Not Determined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End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33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27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Control </a:t>
            </a:r>
            <a:r>
              <a:rPr lang="es-ES" sz="2300" dirty="0" err="1" smtClean="0"/>
              <a:t>Structures</a:t>
            </a:r>
            <a:r>
              <a:rPr lang="es-ES" sz="2300" dirty="0" smtClean="0"/>
              <a:t> (</a:t>
            </a:r>
            <a:r>
              <a:rPr lang="es-ES" sz="2300" dirty="0" err="1" smtClean="0"/>
              <a:t>Functions</a:t>
            </a:r>
            <a:r>
              <a:rPr lang="es-ES" sz="2300" dirty="0" smtClean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160" y="2352712"/>
            <a:ext cx="3981450" cy="2990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953" y="1238332"/>
            <a:ext cx="4165600" cy="4445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841724" y="1089764"/>
            <a:ext cx="5285151" cy="5225104"/>
            <a:chOff x="6841724" y="1089764"/>
            <a:chExt cx="5285151" cy="5225104"/>
          </a:xfrm>
        </p:grpSpPr>
        <p:sp>
          <p:nvSpPr>
            <p:cNvPr id="15" name="Rectangle 14"/>
            <p:cNvSpPr/>
            <p:nvPr/>
          </p:nvSpPr>
          <p:spPr>
            <a:xfrm>
              <a:off x="8623031" y="1089764"/>
              <a:ext cx="350384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(Arguments…)</a:t>
              </a:r>
              <a:endPara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41724" y="2553486"/>
              <a:ext cx="491493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Logic/Snippet Scope</a:t>
              </a:r>
              <a:endPara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735558" y="5545427"/>
              <a:ext cx="312726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return result</a:t>
              </a:r>
              <a:endPara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772" y="5572959"/>
            <a:ext cx="3324225" cy="714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836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28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Classes</a:t>
            </a:r>
            <a:r>
              <a:rPr lang="es-ES" sz="2300" dirty="0" smtClean="0"/>
              <a:t> (</a:t>
            </a:r>
            <a:r>
              <a:rPr lang="es-ES" sz="2300" dirty="0" err="1" smtClean="0"/>
              <a:t>object</a:t>
            </a:r>
            <a:r>
              <a:rPr lang="es-ES" sz="2300" dirty="0" smtClean="0"/>
              <a:t> </a:t>
            </a:r>
            <a:r>
              <a:rPr lang="es-ES" sz="2300" dirty="0" err="1" smtClean="0"/>
              <a:t>oriented</a:t>
            </a:r>
            <a:r>
              <a:rPr lang="es-ES" sz="2300" dirty="0" smtClean="0"/>
              <a:t> </a:t>
            </a:r>
            <a:r>
              <a:rPr lang="es-ES" sz="2300" dirty="0" err="1" smtClean="0"/>
              <a:t>programming</a:t>
            </a:r>
            <a:r>
              <a:rPr lang="es-ES" sz="2300" dirty="0" smtClean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95" y="2055208"/>
            <a:ext cx="2581275" cy="2647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165" y="2055207"/>
            <a:ext cx="3165559" cy="4181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497" y="2055208"/>
            <a:ext cx="3756050" cy="41810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563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29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Classes</a:t>
            </a:r>
            <a:r>
              <a:rPr lang="es-ES" sz="2300" dirty="0" smtClean="0"/>
              <a:t> (</a:t>
            </a:r>
            <a:r>
              <a:rPr lang="es-ES" sz="2300" dirty="0" err="1" smtClean="0"/>
              <a:t>object</a:t>
            </a:r>
            <a:r>
              <a:rPr lang="es-ES" sz="2300" dirty="0" smtClean="0"/>
              <a:t> </a:t>
            </a:r>
            <a:r>
              <a:rPr lang="es-ES" sz="2300" dirty="0" err="1" smtClean="0"/>
              <a:t>oriented</a:t>
            </a:r>
            <a:r>
              <a:rPr lang="es-ES" sz="2300" dirty="0" smtClean="0"/>
              <a:t> </a:t>
            </a:r>
            <a:r>
              <a:rPr lang="es-ES" sz="2300" dirty="0" err="1" smtClean="0"/>
              <a:t>programming</a:t>
            </a:r>
            <a:r>
              <a:rPr lang="es-ES" sz="2300" dirty="0" smtClean="0"/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94" y="2623456"/>
            <a:ext cx="1952625" cy="23890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451273" y="1966594"/>
            <a:ext cx="2029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Student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11153" y="1950077"/>
            <a:ext cx="4591817" cy="3869419"/>
            <a:chOff x="1111153" y="1950077"/>
            <a:chExt cx="4591817" cy="3869419"/>
          </a:xfrm>
        </p:grpSpPr>
        <p:grpSp>
          <p:nvGrpSpPr>
            <p:cNvPr id="16" name="Group 15"/>
            <p:cNvGrpSpPr/>
            <p:nvPr/>
          </p:nvGrpSpPr>
          <p:grpSpPr>
            <a:xfrm>
              <a:off x="1111153" y="3026929"/>
              <a:ext cx="4591817" cy="2792567"/>
              <a:chOff x="994611" y="3026929"/>
              <a:chExt cx="4591817" cy="2792567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3803" y="3430402"/>
                <a:ext cx="1952625" cy="238909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4611" y="3026929"/>
                <a:ext cx="1952625" cy="2389094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1170714" y="1950077"/>
              <a:ext cx="225414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Bunch of</a:t>
              </a:r>
              <a:endPara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64860" y="1950813"/>
            <a:ext cx="3176587" cy="3754558"/>
            <a:chOff x="5664860" y="1950813"/>
            <a:chExt cx="3176587" cy="37545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860" y="2528784"/>
              <a:ext cx="3176587" cy="317658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560691" y="1950813"/>
              <a:ext cx="13484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Class</a:t>
              </a:r>
              <a:endPara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882240" y="1947920"/>
            <a:ext cx="2634640" cy="3619714"/>
            <a:chOff x="8882240" y="1947920"/>
            <a:chExt cx="2634640" cy="361971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998" y="2875317"/>
              <a:ext cx="2495882" cy="2692317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8882240" y="1947920"/>
              <a:ext cx="237212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Instances</a:t>
              </a:r>
              <a:endPara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39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3 of  51</a:t>
            </a:r>
            <a:endParaRPr lang="en-US" dirty="0"/>
          </a:p>
        </p:txBody>
      </p:sp>
      <p:sp>
        <p:nvSpPr>
          <p:cNvPr id="7" name="object 33"/>
          <p:cNvSpPr txBox="1"/>
          <p:nvPr/>
        </p:nvSpPr>
        <p:spPr>
          <a:xfrm>
            <a:off x="2032199" y="1606650"/>
            <a:ext cx="9172012" cy="3743332"/>
          </a:xfrm>
          <a:prstGeom prst="rect">
            <a:avLst/>
          </a:prstGeom>
        </p:spPr>
        <p:txBody>
          <a:bodyPr vert="horz" wrap="square" lIns="0" tIns="11430" rIns="0" bIns="0" numCol="2" rtlCol="0" anchor="ctr">
            <a:spAutoFit/>
          </a:bodyPr>
          <a:lstStyle/>
          <a:p>
            <a:pPr marL="526415" indent="-514350">
              <a:lnSpc>
                <a:spcPct val="300000"/>
              </a:lnSpc>
              <a:spcBef>
                <a:spcPts val="90"/>
              </a:spcBef>
              <a:buClr>
                <a:srgbClr val="3333B2"/>
              </a:buClr>
              <a:buSzPct val="120000"/>
              <a:buFont typeface="+mj-lt"/>
              <a:buAutoNum type="romanUcPeriod"/>
              <a:tabLst>
                <a:tab pos="167640" algn="l"/>
              </a:tabLst>
            </a:pPr>
            <a:r>
              <a:rPr lang="fr-FR" sz="2000" dirty="0" err="1" smtClean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Més</a:t>
            </a:r>
            <a:r>
              <a:rPr lang="fr-FR" sz="2000" dirty="0" smtClean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que </a:t>
            </a:r>
            <a:r>
              <a:rPr lang="fr-FR" sz="2000" dirty="0" err="1" smtClean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és</a:t>
            </a:r>
            <a:r>
              <a:rPr lang="fr-FR" sz="2000" dirty="0" smtClean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? Per </a:t>
            </a:r>
            <a:r>
              <a:rPr lang="fr-FR" sz="2000" dirty="0" err="1" smtClean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què</a:t>
            </a:r>
            <a:r>
              <a:rPr lang="fr-FR" sz="2000" dirty="0" smtClean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programen</a:t>
            </a:r>
            <a:r>
              <a:rPr lang="fr-FR" sz="2000" dirty="0" smtClean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?</a:t>
            </a:r>
            <a:endParaRPr lang="fr-FR" sz="2000" dirty="0" smtClean="0">
              <a:solidFill>
                <a:srgbClr val="FF0000"/>
              </a:solidFill>
              <a:latin typeface="Tahoma"/>
              <a:cs typeface="Tahoma"/>
            </a:endParaRPr>
          </a:p>
          <a:p>
            <a:pPr marL="526415" indent="-514350">
              <a:lnSpc>
                <a:spcPct val="300000"/>
              </a:lnSpc>
              <a:spcBef>
                <a:spcPts val="90"/>
              </a:spcBef>
              <a:buClr>
                <a:srgbClr val="3333B2"/>
              </a:buClr>
              <a:buSzPct val="120000"/>
              <a:buFont typeface="+mj-lt"/>
              <a:buAutoNum type="romanUcPeriod"/>
              <a:tabLst>
                <a:tab pos="167640" algn="l"/>
              </a:tabLst>
            </a:pPr>
            <a:r>
              <a:rPr lang="es-ES" sz="2000" dirty="0" smtClean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Algoritmia 101</a:t>
            </a:r>
            <a:endParaRPr lang="es-ES" sz="2000" dirty="0" smtClean="0">
              <a:solidFill>
                <a:srgbClr val="FF0000"/>
              </a:solidFill>
              <a:latin typeface="Tahoma"/>
              <a:cs typeface="Tahoma"/>
            </a:endParaRPr>
          </a:p>
          <a:p>
            <a:pPr marL="526415" indent="-514350">
              <a:lnSpc>
                <a:spcPct val="300000"/>
              </a:lnSpc>
              <a:spcBef>
                <a:spcPts val="90"/>
              </a:spcBef>
              <a:buClr>
                <a:srgbClr val="3333B2"/>
              </a:buClr>
              <a:buSzPct val="120000"/>
              <a:buFont typeface="+mj-lt"/>
              <a:buAutoNum type="romanUcPeriod"/>
              <a:tabLst>
                <a:tab pos="167640" algn="l"/>
              </a:tabLst>
            </a:pPr>
            <a:r>
              <a:rPr lang="es-ES" sz="2000" dirty="0" err="1" smtClean="0">
                <a:solidFill>
                  <a:srgbClr val="FF0000"/>
                </a:solidFill>
                <a:latin typeface="Tahoma"/>
                <a:cs typeface="Tahoma"/>
                <a:hlinkClick r:id="rId5" action="ppaction://hlinksldjump"/>
              </a:rPr>
              <a:t>Conclusions</a:t>
            </a:r>
            <a:endParaRPr lang="es-ES" sz="2000" dirty="0" smtClean="0">
              <a:solidFill>
                <a:srgbClr val="FF0000"/>
              </a:solidFill>
              <a:latin typeface="Tahoma"/>
              <a:cs typeface="Tahoma"/>
            </a:endParaRPr>
          </a:p>
          <a:p>
            <a:pPr marL="526415" indent="-514350">
              <a:lnSpc>
                <a:spcPct val="300000"/>
              </a:lnSpc>
              <a:spcBef>
                <a:spcPts val="90"/>
              </a:spcBef>
              <a:buClr>
                <a:srgbClr val="3333B2"/>
              </a:buClr>
              <a:buSzPct val="120000"/>
              <a:buFont typeface="+mj-lt"/>
              <a:buAutoNum type="romanUcPeriod"/>
              <a:tabLst>
                <a:tab pos="167640" algn="l"/>
              </a:tabLst>
            </a:pPr>
            <a:r>
              <a:rPr lang="es-ES" sz="2000" dirty="0" err="1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Aplicació</a:t>
            </a:r>
            <a:endParaRPr lang="es-ES" sz="20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526415" indent="-514350">
              <a:lnSpc>
                <a:spcPct val="300000"/>
              </a:lnSpc>
              <a:spcBef>
                <a:spcPts val="90"/>
              </a:spcBef>
              <a:buClr>
                <a:srgbClr val="3333B2"/>
              </a:buClr>
              <a:buSzPct val="120000"/>
              <a:buFont typeface="+mj-lt"/>
              <a:buAutoNum type="romanUcPeriod"/>
              <a:tabLst>
                <a:tab pos="167640" algn="l"/>
              </a:tabLst>
            </a:pPr>
            <a:r>
              <a:rPr lang="es-ES" sz="2000" dirty="0">
                <a:solidFill>
                  <a:srgbClr val="FF0000"/>
                </a:solidFill>
                <a:latin typeface="Tahoma"/>
                <a:cs typeface="Tahoma"/>
                <a:hlinkClick r:id="rId7" action="ppaction://hlinksldjump"/>
              </a:rPr>
              <a:t>Control de </a:t>
            </a:r>
            <a:r>
              <a:rPr lang="es-ES" sz="2000" dirty="0" err="1">
                <a:solidFill>
                  <a:srgbClr val="FF0000"/>
                </a:solidFill>
                <a:latin typeface="Tahoma"/>
                <a:cs typeface="Tahoma"/>
                <a:hlinkClick r:id="rId7" action="ppaction://hlinksldjump"/>
              </a:rPr>
              <a:t>Versions</a:t>
            </a:r>
            <a:endParaRPr lang="es-ES" sz="20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526415" indent="-514350">
              <a:lnSpc>
                <a:spcPct val="300000"/>
              </a:lnSpc>
              <a:spcBef>
                <a:spcPts val="90"/>
              </a:spcBef>
              <a:buClr>
                <a:srgbClr val="3333B2"/>
              </a:buClr>
              <a:buSzPct val="120000"/>
              <a:buFont typeface="+mj-lt"/>
              <a:buAutoNum type="romanUcPeriod"/>
              <a:tabLst>
                <a:tab pos="167640" algn="l"/>
              </a:tabLst>
            </a:pPr>
            <a:r>
              <a:rPr lang="es-ES" sz="2000" dirty="0">
                <a:solidFill>
                  <a:srgbClr val="FF0000"/>
                </a:solidFill>
                <a:latin typeface="Tahoma"/>
                <a:cs typeface="Tahoma"/>
                <a:hlinkClick r:id="rId8" action="ppaction://hlinksldjump"/>
              </a:rPr>
              <a:t>Taller</a:t>
            </a:r>
            <a:endParaRPr lang="es-ES" sz="20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526415" indent="-514350">
              <a:lnSpc>
                <a:spcPct val="300000"/>
              </a:lnSpc>
              <a:spcBef>
                <a:spcPts val="90"/>
              </a:spcBef>
              <a:buClr>
                <a:srgbClr val="3333B2"/>
              </a:buClr>
              <a:buSzPct val="120000"/>
              <a:buFont typeface="+mj-lt"/>
              <a:buAutoNum type="romanUcPeriod"/>
              <a:tabLst>
                <a:tab pos="167640" algn="l"/>
              </a:tabLst>
            </a:pPr>
            <a:r>
              <a:rPr lang="es-ES" sz="2000" dirty="0">
                <a:solidFill>
                  <a:srgbClr val="FF0000"/>
                </a:solidFill>
                <a:latin typeface="Tahoma"/>
                <a:cs typeface="Tahoma"/>
                <a:hlinkClick r:id="rId9" action="ppaction://hlinksldjump"/>
              </a:rPr>
              <a:t>Recerca derivada</a:t>
            </a:r>
            <a:endParaRPr lang="es-ES" sz="20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526415" indent="-514350">
              <a:lnSpc>
                <a:spcPct val="300000"/>
              </a:lnSpc>
              <a:spcBef>
                <a:spcPts val="90"/>
              </a:spcBef>
              <a:buClr>
                <a:srgbClr val="3333B2"/>
              </a:buClr>
              <a:buSzPct val="120000"/>
              <a:buFont typeface="+mj-lt"/>
              <a:buAutoNum type="romanUcPeriod"/>
              <a:tabLst>
                <a:tab pos="167640" algn="l"/>
              </a:tabLst>
            </a:pPr>
            <a:endParaRPr lang="es-ES" sz="2000" dirty="0" smtClean="0">
              <a:solidFill>
                <a:srgbClr val="FF0000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767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30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Classes</a:t>
            </a:r>
            <a:r>
              <a:rPr lang="es-ES" sz="2300" dirty="0" smtClean="0"/>
              <a:t> (</a:t>
            </a:r>
            <a:r>
              <a:rPr lang="es-ES" sz="2300" dirty="0" err="1" smtClean="0"/>
              <a:t>inheritance</a:t>
            </a:r>
            <a:r>
              <a:rPr lang="es-ES" sz="2300" dirty="0" smtClean="0"/>
              <a:t>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308295" y="1970858"/>
            <a:ext cx="3176587" cy="3754558"/>
            <a:chOff x="5664860" y="1950813"/>
            <a:chExt cx="3176587" cy="37545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860" y="2528784"/>
              <a:ext cx="3176587" cy="317658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560691" y="1950813"/>
              <a:ext cx="13484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Class</a:t>
              </a:r>
              <a:endPara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23" y="2510116"/>
            <a:ext cx="3364191" cy="336419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342272" y="1236956"/>
            <a:ext cx="172335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Parent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73305" y="1236956"/>
            <a:ext cx="214520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Childr</a:t>
            </a:r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537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31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Classes</a:t>
            </a:r>
            <a:r>
              <a:rPr lang="es-ES" sz="2300" dirty="0" smtClean="0"/>
              <a:t> (</a:t>
            </a:r>
            <a:r>
              <a:rPr lang="es-ES" sz="2300" dirty="0" err="1" smtClean="0"/>
              <a:t>inheritance</a:t>
            </a:r>
            <a:r>
              <a:rPr lang="es-ES" sz="2300" dirty="0" smtClean="0"/>
              <a:t>)</a:t>
            </a:r>
          </a:p>
        </p:txBody>
      </p:sp>
      <p:pic>
        <p:nvPicPr>
          <p:cNvPr id="5122" name="Picture 2" descr="Who's That Pokemon...? #pokemon #pikachu #whosthatpokemon #meme #memes |  TikT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88" y="2449642"/>
            <a:ext cx="4994623" cy="27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254875" y="1544638"/>
          <a:ext cx="43434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Bitmap Image" r:id="rId5" imgW="4343400" imgH="4343400" progId="Paint.Picture">
                  <p:embed/>
                </p:oleObj>
              </mc:Choice>
              <mc:Fallback>
                <p:oleObj name="Bitmap Image" r:id="rId5" imgW="4343400" imgH="4343400" progId="Paint.Picture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4875" y="1544638"/>
                        <a:ext cx="4343400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>
            <a:off x="8761306" y="3008401"/>
            <a:ext cx="1398494" cy="1398494"/>
          </a:xfrm>
          <a:prstGeom prst="ellipse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147" y="2449642"/>
            <a:ext cx="4988364" cy="2825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956"/>
          <a:stretch/>
        </p:blipFill>
        <p:spPr>
          <a:xfrm>
            <a:off x="1565888" y="5285187"/>
            <a:ext cx="4994623" cy="908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219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32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Classes</a:t>
            </a:r>
            <a:r>
              <a:rPr lang="es-ES" sz="2300" dirty="0" smtClean="0"/>
              <a:t> (</a:t>
            </a:r>
            <a:r>
              <a:rPr lang="es-ES" sz="2300" dirty="0" err="1" smtClean="0"/>
              <a:t>polymorphism</a:t>
            </a:r>
            <a:r>
              <a:rPr lang="es-ES" sz="2300" dirty="0" smtClean="0"/>
              <a:t>)</a:t>
            </a:r>
          </a:p>
        </p:txBody>
      </p:sp>
      <p:pic>
        <p:nvPicPr>
          <p:cNvPr id="5122" name="Picture 2" descr="Who's That Pokemon...? #pokemon #pikachu #whosthatpokemon #meme #memes |  TikT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88" y="2449642"/>
            <a:ext cx="4994623" cy="27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320488"/>
              </p:ext>
            </p:extLst>
          </p:nvPr>
        </p:nvGraphicFramePr>
        <p:xfrm>
          <a:off x="7254875" y="1544638"/>
          <a:ext cx="43434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Bitmap Image" r:id="rId5" imgW="4343400" imgH="4343400" progId="Paint.Picture">
                  <p:embed/>
                </p:oleObj>
              </mc:Choice>
              <mc:Fallback>
                <p:oleObj name="Bitmap Image" r:id="rId5" imgW="4343400" imgH="4343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4875" y="1544638"/>
                        <a:ext cx="4343400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2032199" y="2678355"/>
            <a:ext cx="2497312" cy="18174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199" y="2678355"/>
            <a:ext cx="2497312" cy="18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3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33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Classes</a:t>
            </a:r>
            <a:r>
              <a:rPr lang="es-ES" sz="2300" dirty="0" smtClean="0"/>
              <a:t> (</a:t>
            </a:r>
            <a:r>
              <a:rPr lang="es-ES" sz="2300" dirty="0" err="1" smtClean="0"/>
              <a:t>inheritance</a:t>
            </a:r>
            <a:r>
              <a:rPr lang="es-ES" sz="2300" dirty="0" smtClean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199" y="2759910"/>
            <a:ext cx="2247900" cy="18954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53345" y="4730413"/>
            <a:ext cx="253627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Blob Class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A=?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00532"/>
              </p:ext>
            </p:extLst>
          </p:nvPr>
        </p:nvGraphicFramePr>
        <p:xfrm>
          <a:off x="6203950" y="1220403"/>
          <a:ext cx="1885016" cy="1885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Bitmap Image" r:id="rId5" imgW="4876920" imgH="4876920" progId="Paint.Picture">
                  <p:embed/>
                </p:oleObj>
              </mc:Choice>
              <mc:Fallback>
                <p:oleObj name="Bitmap Image" r:id="rId5" imgW="4876920" imgH="4876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3950" y="1220403"/>
                        <a:ext cx="1885016" cy="1885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8258640" y="1457566"/>
            <a:ext cx="335213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Triangle Child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A=b*h/2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43486" y="3185094"/>
            <a:ext cx="378244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Rectangle Child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A=b*h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45550" y="4771584"/>
            <a:ext cx="277832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Circle Child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A=pi*r^2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179" y="3054904"/>
            <a:ext cx="1366557" cy="15588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999" y="4771584"/>
            <a:ext cx="1514916" cy="15149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11493" y="3143747"/>
            <a:ext cx="14668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2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34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Classes</a:t>
            </a:r>
            <a:r>
              <a:rPr lang="es-ES" sz="2300" dirty="0" smtClean="0"/>
              <a:t> (Modules)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91553" y="2230319"/>
            <a:ext cx="180421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ca-ES" b="1" dirty="0" smtClean="0"/>
              <a:t>MODULE.py</a:t>
            </a:r>
          </a:p>
          <a:p>
            <a:r>
              <a:rPr lang="ca-ES" dirty="0" smtClean="0"/>
              <a:t>def square(x):</a:t>
            </a:r>
          </a:p>
          <a:p>
            <a:r>
              <a:rPr lang="ca-ES" dirty="0"/>
              <a:t> </a:t>
            </a:r>
            <a:r>
              <a:rPr lang="ca-ES" dirty="0" smtClean="0"/>
              <a:t>   print(x*x)</a:t>
            </a:r>
          </a:p>
          <a:p>
            <a:r>
              <a:rPr lang="ca-ES" dirty="0" smtClean="0"/>
              <a:t>def hello(x):</a:t>
            </a:r>
          </a:p>
          <a:p>
            <a:r>
              <a:rPr lang="ca-ES" dirty="0"/>
              <a:t> </a:t>
            </a:r>
            <a:r>
              <a:rPr lang="ca-ES" dirty="0" smtClean="0"/>
              <a:t>  print(“Hello “,x)</a:t>
            </a:r>
            <a:endParaRPr lang="ca-ES" dirty="0"/>
          </a:p>
        </p:txBody>
      </p:sp>
      <p:sp>
        <p:nvSpPr>
          <p:cNvPr id="21" name="TextBox 20"/>
          <p:cNvSpPr txBox="1"/>
          <p:nvPr/>
        </p:nvSpPr>
        <p:spPr>
          <a:xfrm>
            <a:off x="8127599" y="2236466"/>
            <a:ext cx="3666566" cy="121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ca-ES" b="1" dirty="0" smtClean="0"/>
              <a:t>CODE.py</a:t>
            </a:r>
          </a:p>
          <a:p>
            <a:r>
              <a:rPr lang="ca-ES" dirty="0" smtClean="0"/>
              <a:t>Import MODULE</a:t>
            </a:r>
          </a:p>
          <a:p>
            <a:r>
              <a:rPr lang="ca-ES" dirty="0" smtClean="0"/>
              <a:t>MODULE.square(5) # 25</a:t>
            </a:r>
          </a:p>
          <a:p>
            <a:r>
              <a:rPr lang="ca-ES" dirty="0" smtClean="0"/>
              <a:t>MODULE.hello(“Luisa”) # Hello Luisa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27185"/>
              </p:ext>
            </p:extLst>
          </p:nvPr>
        </p:nvGraphicFramePr>
        <p:xfrm>
          <a:off x="8127600" y="4045484"/>
          <a:ext cx="3666565" cy="206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Bitmap Image" r:id="rId4" imgW="14630400" imgH="8229600" progId="Paint.Picture">
                  <p:embed/>
                </p:oleObj>
              </mc:Choice>
              <mc:Fallback>
                <p:oleObj name="Bitmap Image" r:id="rId4" imgW="14630400" imgH="8229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7600" y="4045484"/>
                        <a:ext cx="3666565" cy="206530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800649"/>
              </p:ext>
            </p:extLst>
          </p:nvPr>
        </p:nvGraphicFramePr>
        <p:xfrm>
          <a:off x="1891553" y="4048150"/>
          <a:ext cx="3666566" cy="206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Bitmap Image" r:id="rId6" imgW="14630400" imgH="8229600" progId="Paint.Picture">
                  <p:embed/>
                </p:oleObj>
              </mc:Choice>
              <mc:Fallback>
                <p:oleObj name="Bitmap Image" r:id="rId6" imgW="14630400" imgH="8229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1553" y="4048150"/>
                        <a:ext cx="3666566" cy="206530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15"/>
          <a:stretch/>
        </p:blipFill>
        <p:spPr>
          <a:xfrm>
            <a:off x="5807961" y="3337774"/>
            <a:ext cx="2069796" cy="2773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753906" y="2230319"/>
            <a:ext cx="16564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ca-ES" b="1" dirty="0" smtClean="0"/>
              <a:t>MODULE2.py</a:t>
            </a:r>
          </a:p>
          <a:p>
            <a:r>
              <a:rPr lang="ca-ES" dirty="0" smtClean="0"/>
              <a:t>def plusone(x):</a:t>
            </a:r>
          </a:p>
          <a:p>
            <a:r>
              <a:rPr lang="ca-ES" dirty="0"/>
              <a:t> </a:t>
            </a:r>
            <a:r>
              <a:rPr lang="ca-ES" dirty="0" smtClean="0"/>
              <a:t>   print(x+1)</a:t>
            </a:r>
          </a:p>
          <a:p>
            <a:r>
              <a:rPr lang="ca-ES" dirty="0" smtClean="0"/>
              <a:t>def bye(x):</a:t>
            </a:r>
          </a:p>
          <a:p>
            <a:r>
              <a:rPr lang="ca-ES" dirty="0"/>
              <a:t> </a:t>
            </a:r>
            <a:r>
              <a:rPr lang="ca-ES" dirty="0" smtClean="0"/>
              <a:t>  print(“Bye “,x)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78612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35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PIP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" y="2103102"/>
            <a:ext cx="6908400" cy="37105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27600" y="2008903"/>
            <a:ext cx="366656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ca-ES" b="1" dirty="0" smtClean="0"/>
              <a:t>CODE.py</a:t>
            </a:r>
          </a:p>
          <a:p>
            <a:r>
              <a:rPr lang="ca-ES" dirty="0" smtClean="0"/>
              <a:t>Import aGivenPIPmodule</a:t>
            </a:r>
          </a:p>
          <a:p>
            <a:r>
              <a:rPr lang="ca-ES" dirty="0"/>
              <a:t>aGivenPIPmodule</a:t>
            </a:r>
            <a:r>
              <a:rPr lang="ca-ES" dirty="0" smtClean="0"/>
              <a:t>.square(5) aGivenPIPmodule.hello(“Luisa”)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311911"/>
              </p:ext>
            </p:extLst>
          </p:nvPr>
        </p:nvGraphicFramePr>
        <p:xfrm>
          <a:off x="8127601" y="3806122"/>
          <a:ext cx="3666565" cy="2065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Bitmap Image" r:id="rId5" imgW="14630400" imgH="8229600" progId="Paint.Picture">
                  <p:embed/>
                </p:oleObj>
              </mc:Choice>
              <mc:Fallback>
                <p:oleObj name="Bitmap Image" r:id="rId5" imgW="14630400" imgH="822960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7601" y="3806122"/>
                        <a:ext cx="3666565" cy="206530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60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36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Error/</a:t>
            </a:r>
            <a:r>
              <a:rPr lang="es-ES" sz="2300" dirty="0" err="1" smtClean="0"/>
              <a:t>Exception</a:t>
            </a:r>
            <a:r>
              <a:rPr lang="es-ES" sz="2300" dirty="0" smtClean="0"/>
              <a:t> </a:t>
            </a:r>
            <a:r>
              <a:rPr lang="es-ES" sz="2300" dirty="0" err="1" smtClean="0"/>
              <a:t>Flow</a:t>
            </a:r>
            <a:r>
              <a:rPr lang="es-ES" sz="2300" dirty="0" smtClean="0"/>
              <a:t> Control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03" y="2735874"/>
            <a:ext cx="2784746" cy="27847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25" y="2559495"/>
            <a:ext cx="2684858" cy="2684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466" y="2631788"/>
            <a:ext cx="2432698" cy="24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" y="1824784"/>
            <a:ext cx="7810694" cy="4100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37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Error/</a:t>
            </a:r>
            <a:r>
              <a:rPr lang="es-ES" sz="2300" dirty="0" err="1" smtClean="0"/>
              <a:t>Exception</a:t>
            </a:r>
            <a:r>
              <a:rPr lang="es-ES" sz="2300" dirty="0" smtClean="0"/>
              <a:t> </a:t>
            </a:r>
            <a:r>
              <a:rPr lang="es-ES" sz="2300" dirty="0" err="1" smtClean="0"/>
              <a:t>Flow</a:t>
            </a:r>
            <a:r>
              <a:rPr lang="es-ES" sz="2300" dirty="0" smtClean="0"/>
              <a:t> 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487" y="1504603"/>
            <a:ext cx="4933850" cy="44060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" y="2357879"/>
            <a:ext cx="5666687" cy="31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38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err="1" smtClean="0"/>
              <a:t>User</a:t>
            </a:r>
            <a:r>
              <a:rPr lang="es-ES" sz="2300" dirty="0" smtClean="0"/>
              <a:t> Input</a:t>
            </a:r>
          </a:p>
          <a:p>
            <a:pPr algn="just">
              <a:buSzPct val="80000"/>
              <a:buFont typeface="Wingdings" panose="05000000000000000000" pitchFamily="2" charset="2"/>
              <a:buChar char="q"/>
            </a:pPr>
            <a:endParaRPr lang="es-ES" sz="2300" dirty="0"/>
          </a:p>
          <a:p>
            <a:pPr algn="just">
              <a:buSzPct val="80000"/>
              <a:buFont typeface="Wingdings" panose="05000000000000000000" pitchFamily="2" charset="2"/>
              <a:buChar char="q"/>
            </a:pPr>
            <a:endParaRPr lang="es-ES" sz="2300" dirty="0" smtClean="0"/>
          </a:p>
          <a:p>
            <a:pPr algn="just">
              <a:buSzPct val="80000"/>
              <a:buFont typeface="Wingdings" panose="05000000000000000000" pitchFamily="2" charset="2"/>
              <a:buChar char="q"/>
            </a:pPr>
            <a:endParaRPr lang="es-ES" sz="2300" dirty="0"/>
          </a:p>
          <a:p>
            <a:pPr algn="just">
              <a:buSzPct val="80000"/>
              <a:buFont typeface="Wingdings" panose="05000000000000000000" pitchFamily="2" charset="2"/>
              <a:buChar char="q"/>
            </a:pPr>
            <a:endParaRPr lang="es-ES" sz="2300" dirty="0" smtClean="0"/>
          </a:p>
          <a:p>
            <a:pPr algn="just">
              <a:buSzPct val="80000"/>
              <a:buFont typeface="Wingdings" panose="05000000000000000000" pitchFamily="2" charset="2"/>
              <a:buChar char="q"/>
            </a:pPr>
            <a:endParaRPr lang="es-ES" sz="2300" dirty="0"/>
          </a:p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F-</a:t>
            </a:r>
            <a:r>
              <a:rPr lang="es-ES" sz="2300" dirty="0" err="1" smtClean="0"/>
              <a:t>strings</a:t>
            </a:r>
            <a:r>
              <a:rPr lang="es-ES" sz="2300" dirty="0" smtClean="0"/>
              <a:t> (</a:t>
            </a:r>
            <a:r>
              <a:rPr lang="es-ES" sz="2300" dirty="0" err="1" smtClean="0"/>
              <a:t>Formatting</a:t>
            </a:r>
            <a:r>
              <a:rPr lang="es-ES" sz="2300" dirty="0" smtClean="0"/>
              <a:t> </a:t>
            </a:r>
            <a:r>
              <a:rPr lang="es-ES" sz="2300" dirty="0" err="1" smtClean="0"/>
              <a:t>Strings</a:t>
            </a:r>
            <a:r>
              <a:rPr lang="es-ES" sz="2300" dirty="0" smtClean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00" y="1238333"/>
            <a:ext cx="3743325" cy="2238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659" y="1238332"/>
            <a:ext cx="2238376" cy="2238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169" y="1238332"/>
            <a:ext cx="2372923" cy="2238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186" y="3938587"/>
            <a:ext cx="3202274" cy="2425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355" y="3938587"/>
            <a:ext cx="2426551" cy="2426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8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39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File </a:t>
            </a:r>
            <a:r>
              <a:rPr lang="es-ES" sz="2300" dirty="0" err="1" smtClean="0"/>
              <a:t>Handling</a:t>
            </a:r>
            <a:endParaRPr lang="es-ES" sz="23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659" y="1238332"/>
            <a:ext cx="2238376" cy="2238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169" y="1238332"/>
            <a:ext cx="2372923" cy="2238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83" y="1238333"/>
            <a:ext cx="2238376" cy="2238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338" name="Picture 2" descr="File Handling and Operations in Python - Knoldus Blogs %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41" y="3792619"/>
            <a:ext cx="5565411" cy="24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ultiply 7"/>
          <p:cNvSpPr/>
          <p:nvPr/>
        </p:nvSpPr>
        <p:spPr>
          <a:xfrm>
            <a:off x="2590801" y="1398494"/>
            <a:ext cx="11887200" cy="2078214"/>
          </a:xfrm>
          <a:prstGeom prst="mathMultiply">
            <a:avLst>
              <a:gd name="adj1" fmla="val 13167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9938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Més que és? Per què programen?</a:t>
            </a:r>
            <a:endParaRPr lang="ca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4 of  51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66993"/>
              </p:ext>
            </p:extLst>
          </p:nvPr>
        </p:nvGraphicFramePr>
        <p:xfrm>
          <a:off x="1308100" y="1519238"/>
          <a:ext cx="8378825" cy="4657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2067" y="3217028"/>
            <a:ext cx="1262144" cy="126214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065284" y="1765738"/>
            <a:ext cx="6062316" cy="3954744"/>
            <a:chOff x="2065284" y="1765738"/>
            <a:chExt cx="6062316" cy="39547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35792" y="4479172"/>
              <a:ext cx="1091808" cy="114870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597" y="1765738"/>
              <a:ext cx="1356066" cy="135606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284" y="4479172"/>
              <a:ext cx="914400" cy="124131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545454" y="1299349"/>
            <a:ext cx="2055370" cy="3568830"/>
            <a:chOff x="9545454" y="1299349"/>
            <a:chExt cx="2055370" cy="356883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92056" y="1299349"/>
              <a:ext cx="1162166" cy="154075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9545454" y="4098738"/>
              <a:ext cx="205537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MEANS</a:t>
              </a:r>
              <a:endParaRPr 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35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40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NUMPY (PIP PACKAGE)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480" y="1824847"/>
            <a:ext cx="3333124" cy="1790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85" y="4211989"/>
            <a:ext cx="4364715" cy="19649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199" y="2353561"/>
            <a:ext cx="3699400" cy="373975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32199" y="4640478"/>
            <a:ext cx="365843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Preguntar</a:t>
            </a:r>
            <a:endParaRPr lang="en-US" sz="6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50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41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NUMPY (PIP PACKAGE)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480" y="1824847"/>
            <a:ext cx="3333124" cy="1790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80" y="2054329"/>
            <a:ext cx="5411321" cy="4036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765" y="3800196"/>
            <a:ext cx="2677392" cy="245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42 of  51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494" r="-1646" b="-452"/>
          <a:stretch/>
        </p:blipFill>
        <p:spPr>
          <a:xfrm>
            <a:off x="2429435" y="1073576"/>
            <a:ext cx="7368989" cy="528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90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Conclusions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43 of  51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4519" y="1324443"/>
            <a:ext cx="4236007" cy="2118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5165"/>
          <a:stretch/>
        </p:blipFill>
        <p:spPr>
          <a:xfrm>
            <a:off x="6023487" y="1863053"/>
            <a:ext cx="2345904" cy="2835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949" y="3345319"/>
            <a:ext cx="2886635" cy="2886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249" y="3844469"/>
            <a:ext cx="1542951" cy="1550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950" y="4915187"/>
            <a:ext cx="1725276" cy="14477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9188" y="1494396"/>
            <a:ext cx="1758369" cy="14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5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Aplicació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44 of  51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53" y="1990766"/>
            <a:ext cx="6108573" cy="3433763"/>
          </a:xfrm>
        </p:spPr>
      </p:pic>
      <p:pic>
        <p:nvPicPr>
          <p:cNvPr id="11" name="Picture 10" descr="\documentclass{article}&#10;\usepackage{amsmath,pgfmath}&#10;\usepackage{gensymb}&#10;\usepackage{epigraph}&#10;\usepackage[svgnames]{xcolor}&#10;\usepackage{enumerate}&#10;\pagestyle{empty}&#10;\usepackage[]{qrcode}&#10;&#10;\begin{document}&#10;&#10;\begin{center}&#10;    \colorbox{White}{\textcolor{DarkBlue}{\qrcode{https://x.com/sensailor_drone?lang=ca}}}&#10;\end{center}&#10;&#10;\end{document}&#10;" title="IguanaTex Picture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776" y="1995703"/>
            <a:ext cx="3428828" cy="3428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3630009" y="1071873"/>
            <a:ext cx="23198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Sensailor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41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Control de Versions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45 of  51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550" y="1431765"/>
            <a:ext cx="2215924" cy="19996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32" y="4245238"/>
            <a:ext cx="3404619" cy="13626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818" y="4041440"/>
            <a:ext cx="6274760" cy="19306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752" y="1210481"/>
            <a:ext cx="4572890" cy="24647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187" y="2230561"/>
            <a:ext cx="1151965" cy="11519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470212" y="3805988"/>
            <a:ext cx="1060836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41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Control de Versions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46 of  51</a:t>
            </a:r>
            <a:endParaRPr lang="en-US" dirty="0"/>
          </a:p>
        </p:txBody>
      </p:sp>
      <p:pic>
        <p:nvPicPr>
          <p:cNvPr id="7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2010" y="1018021"/>
            <a:ext cx="1030343" cy="929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 b="72109"/>
          <a:stretch/>
        </p:blipFill>
        <p:spPr>
          <a:xfrm>
            <a:off x="5454527" y="1173632"/>
            <a:ext cx="5346145" cy="6185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405" y="2155906"/>
            <a:ext cx="8925156" cy="39913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697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Control de Versions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47 of  51</a:t>
            </a:r>
            <a:endParaRPr lang="en-US" dirty="0"/>
          </a:p>
        </p:txBody>
      </p:sp>
      <p:pic>
        <p:nvPicPr>
          <p:cNvPr id="7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2010" y="1018021"/>
            <a:ext cx="1030343" cy="929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 b="72109"/>
          <a:stretch/>
        </p:blipFill>
        <p:spPr>
          <a:xfrm>
            <a:off x="5454527" y="1173632"/>
            <a:ext cx="5346145" cy="618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418" y="1973506"/>
            <a:ext cx="4849532" cy="4338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696" y="2771775"/>
            <a:ext cx="5747657" cy="2724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075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Control de Versions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48 of  51</a:t>
            </a:r>
            <a:endParaRPr lang="en-US" dirty="0"/>
          </a:p>
        </p:txBody>
      </p:sp>
      <p:pic>
        <p:nvPicPr>
          <p:cNvPr id="7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2010" y="1018021"/>
            <a:ext cx="1030343" cy="929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 b="72109"/>
          <a:stretch/>
        </p:blipFill>
        <p:spPr>
          <a:xfrm>
            <a:off x="5454527" y="1173632"/>
            <a:ext cx="5346145" cy="6185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875" y="2008883"/>
            <a:ext cx="9260249" cy="42673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89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Control de Versions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49 of  51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3400" y="1139119"/>
            <a:ext cx="1045964" cy="9438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705" y="2299699"/>
            <a:ext cx="10151300" cy="3872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67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Més que és? Per què programen?</a:t>
            </a:r>
            <a:endParaRPr lang="ca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5 of  51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514744"/>
              </p:ext>
            </p:extLst>
          </p:nvPr>
        </p:nvGraphicFramePr>
        <p:xfrm>
          <a:off x="1308100" y="1519238"/>
          <a:ext cx="8378825" cy="4657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2067" y="3217028"/>
            <a:ext cx="1262144" cy="126214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9545454" y="1299349"/>
            <a:ext cx="2055370" cy="3568830"/>
            <a:chOff x="9545454" y="1299349"/>
            <a:chExt cx="2055370" cy="356883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992056" y="1299349"/>
              <a:ext cx="1162166" cy="154075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9545454" y="4098738"/>
              <a:ext cx="205537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MEANS</a:t>
              </a:r>
              <a:endParaRPr 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38" y="4436392"/>
            <a:ext cx="2862226" cy="1821416"/>
          </a:xfrm>
          <a:prstGeom prst="rect">
            <a:avLst/>
          </a:prstGeom>
        </p:spPr>
      </p:pic>
      <p:pic>
        <p:nvPicPr>
          <p:cNvPr id="13" name="latest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6"/>
          <a:srcRect l="-5332" t="-4310" r="36538" b="28161"/>
          <a:stretch/>
        </p:blipFill>
        <p:spPr>
          <a:xfrm>
            <a:off x="889725" y="4325671"/>
            <a:ext cx="3103155" cy="19321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820" y="1438393"/>
            <a:ext cx="2373130" cy="1705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9849989c506562fd7dce05983c5ae090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345270" y="4436392"/>
            <a:ext cx="2320761" cy="1740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/>
          <p:cNvGrpSpPr/>
          <p:nvPr/>
        </p:nvGrpSpPr>
        <p:grpSpPr>
          <a:xfrm>
            <a:off x="1626003" y="5168614"/>
            <a:ext cx="1312313" cy="1008349"/>
            <a:chOff x="1626003" y="5168614"/>
            <a:chExt cx="1312313" cy="100834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626003" y="5168614"/>
              <a:ext cx="596096" cy="100834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03575" y="5483648"/>
              <a:ext cx="634741" cy="378280"/>
            </a:xfrm>
            <a:prstGeom prst="rect">
              <a:avLst/>
            </a:prstGeom>
          </p:spPr>
        </p:pic>
      </p:grp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004667"/>
              </p:ext>
            </p:extLst>
          </p:nvPr>
        </p:nvGraphicFramePr>
        <p:xfrm>
          <a:off x="1526881" y="1078798"/>
          <a:ext cx="1828841" cy="1055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Bitmap Image" r:id="rId21" imgW="29260800" imgH="16870680" progId="Paint.Picture">
                  <p:embed/>
                </p:oleObj>
              </mc:Choice>
              <mc:Fallback>
                <p:oleObj name="Bitmap Image" r:id="rId21" imgW="29260800" imgH="16870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26881" y="1078798"/>
                        <a:ext cx="1828841" cy="1055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52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7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Taller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994610" y="2217976"/>
            <a:ext cx="3765649" cy="4274898"/>
          </a:xfrm>
          <a:prstGeom prst="rect">
            <a:avLst/>
          </a:prstGeom>
          <a:solidFill>
            <a:srgbClr val="2C2C32"/>
          </a:solidFill>
          <a:ln>
            <a:solidFill>
              <a:srgbClr val="2C2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23" name="Rectangle 22"/>
          <p:cNvSpPr/>
          <p:nvPr/>
        </p:nvSpPr>
        <p:spPr>
          <a:xfrm>
            <a:off x="8525908" y="2197725"/>
            <a:ext cx="3666092" cy="4295148"/>
          </a:xfrm>
          <a:prstGeom prst="rect">
            <a:avLst/>
          </a:prstGeom>
          <a:solidFill>
            <a:srgbClr val="5C5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50 of  51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60259" y="2217976"/>
            <a:ext cx="3765649" cy="2031295"/>
          </a:xfrm>
          <a:prstGeom prst="rect">
            <a:avLst/>
          </a:prstGeom>
          <a:solidFill>
            <a:srgbClr val="2C2C32"/>
          </a:solidFill>
          <a:ln>
            <a:solidFill>
              <a:srgbClr val="2C2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 b="72109"/>
          <a:stretch/>
        </p:blipFill>
        <p:spPr>
          <a:xfrm>
            <a:off x="994610" y="922420"/>
            <a:ext cx="11197390" cy="1295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22" y="4931404"/>
            <a:ext cx="3232608" cy="12937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241" y="2361897"/>
            <a:ext cx="2361132" cy="17971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39" y="2393985"/>
            <a:ext cx="1918138" cy="19181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97" y="4795800"/>
            <a:ext cx="1348598" cy="9172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60" y="2508546"/>
            <a:ext cx="1351534" cy="15038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9912" y="4630127"/>
            <a:ext cx="1485412" cy="1235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9149" y="2583788"/>
            <a:ext cx="2116572" cy="190724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94729" y="4450622"/>
            <a:ext cx="341555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buAutoNum type="arabicPeriod"/>
            </a:pPr>
            <a:r>
              <a:rPr lang="es-ES" b="1" dirty="0" err="1"/>
              <a:t>Instal·leu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IDE en </a:t>
            </a:r>
            <a:r>
              <a:rPr lang="es-ES" dirty="0" err="1" smtClean="0"/>
              <a:t>negre</a:t>
            </a:r>
            <a:r>
              <a:rPr lang="es-ES" dirty="0" smtClean="0"/>
              <a:t>.</a:t>
            </a:r>
          </a:p>
          <a:p>
            <a:pPr marL="342900" indent="-342900" algn="just">
              <a:buAutoNum type="arabicPeriod"/>
            </a:pPr>
            <a:r>
              <a:rPr lang="es-ES" dirty="0" err="1" smtClean="0"/>
              <a:t>Feu</a:t>
            </a:r>
            <a:r>
              <a:rPr lang="es-ES" dirty="0" smtClean="0"/>
              <a:t> </a:t>
            </a:r>
            <a:r>
              <a:rPr lang="es-ES" dirty="0"/>
              <a:t>la </a:t>
            </a:r>
            <a:r>
              <a:rPr lang="es-ES" dirty="0" err="1"/>
              <a:t>documentació</a:t>
            </a:r>
            <a:r>
              <a:rPr lang="es-ES" dirty="0"/>
              <a:t> del web de </a:t>
            </a:r>
            <a:r>
              <a:rPr lang="es-ES" b="1" dirty="0"/>
              <a:t>Python</a:t>
            </a:r>
            <a:r>
              <a:rPr lang="es-ES" dirty="0"/>
              <a:t>. </a:t>
            </a:r>
            <a:r>
              <a:rPr lang="es-ES" dirty="0" err="1"/>
              <a:t>Apliqueu</a:t>
            </a:r>
            <a:r>
              <a:rPr lang="es-ES" dirty="0"/>
              <a:t> Python a </a:t>
            </a:r>
            <a:r>
              <a:rPr lang="es-ES" dirty="0" err="1"/>
              <a:t>algun</a:t>
            </a:r>
            <a:r>
              <a:rPr lang="es-ES" dirty="0"/>
              <a:t> problema </a:t>
            </a:r>
            <a:r>
              <a:rPr lang="es-ES" dirty="0" err="1" smtClean="0"/>
              <a:t>quotidià</a:t>
            </a:r>
            <a:r>
              <a:rPr lang="es-ES" dirty="0" smtClean="0"/>
              <a:t>.</a:t>
            </a:r>
          </a:p>
          <a:p>
            <a:pPr marL="342900" indent="-342900" algn="just">
              <a:buAutoNum type="arabicPeriod"/>
            </a:pPr>
            <a:r>
              <a:rPr lang="es-ES" dirty="0" err="1" smtClean="0"/>
              <a:t>Comenceu</a:t>
            </a:r>
            <a:r>
              <a:rPr lang="es-ES" dirty="0" smtClean="0"/>
              <a:t> </a:t>
            </a:r>
            <a:r>
              <a:rPr lang="es-ES" dirty="0"/>
              <a:t>a donar forma al </a:t>
            </a:r>
            <a:r>
              <a:rPr lang="es-ES" b="1" dirty="0"/>
              <a:t>GitHub</a:t>
            </a:r>
            <a:r>
              <a:rPr lang="es-ES" dirty="0"/>
              <a:t>.</a:t>
            </a:r>
            <a:endParaRPr lang="ca-ES" dirty="0" smtClean="0"/>
          </a:p>
        </p:txBody>
      </p:sp>
    </p:spTree>
    <p:extLst>
      <p:ext uri="{BB962C8B-B14F-4D97-AF65-F5344CB8AC3E}">
        <p14:creationId xmlns:p14="http://schemas.microsoft.com/office/powerpoint/2010/main" val="34333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Recerca derivada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51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4" y="1519311"/>
            <a:ext cx="10614765" cy="4657652"/>
          </a:xfrm>
        </p:spPr>
        <p:txBody>
          <a:bodyPr/>
          <a:lstStyle/>
          <a:p>
            <a:r>
              <a:rPr lang="ca-ES" dirty="0" smtClean="0"/>
              <a:t>TFE (TFG i TFM)</a:t>
            </a:r>
          </a:p>
          <a:p>
            <a:pPr lvl="1"/>
            <a:r>
              <a:rPr lang="ca-ES" b="1" dirty="0" smtClean="0"/>
              <a:t>Col·laborareu tots junts en aquests projecte. Però d’aquí es poden derivar:</a:t>
            </a:r>
            <a:endParaRPr lang="ca-ES" b="1" dirty="0"/>
          </a:p>
          <a:p>
            <a:pPr lvl="1"/>
            <a:endParaRPr lang="ca-ES" dirty="0"/>
          </a:p>
          <a:p>
            <a:pPr lvl="1"/>
            <a:r>
              <a:rPr lang="ca-ES" dirty="0" smtClean="0"/>
              <a:t>TFM:</a:t>
            </a:r>
          </a:p>
          <a:p>
            <a:pPr lvl="2"/>
            <a:r>
              <a:rPr lang="ca-ES" dirty="0" smtClean="0"/>
              <a:t>Codificació de la física.</a:t>
            </a:r>
            <a:endParaRPr lang="ca-ES" dirty="0"/>
          </a:p>
          <a:p>
            <a:pPr lvl="1"/>
            <a:endParaRPr lang="ca-ES" dirty="0" smtClean="0"/>
          </a:p>
          <a:p>
            <a:pPr lvl="1"/>
            <a:r>
              <a:rPr lang="ca-ES" dirty="0" smtClean="0"/>
              <a:t>TFG:</a:t>
            </a:r>
          </a:p>
          <a:p>
            <a:pPr lvl="2"/>
            <a:r>
              <a:rPr lang="ca-ES" dirty="0" smtClean="0"/>
              <a:t>Interfase entre el codi i l’embarcació autònoma.</a:t>
            </a:r>
          </a:p>
          <a:p>
            <a:pPr lvl="2"/>
            <a:r>
              <a:rPr lang="ca-ES" dirty="0" smtClean="0"/>
              <a:t>Codificació del COLREG i algoritmia per la navegació de vaixells (manned i autonomous)</a:t>
            </a:r>
          </a:p>
          <a:p>
            <a:pPr lvl="2"/>
            <a:endParaRPr lang="ca-ES" dirty="0" smtClean="0"/>
          </a:p>
        </p:txBody>
      </p:sp>
    </p:spTree>
    <p:extLst>
      <p:ext uri="{BB962C8B-B14F-4D97-AF65-F5344CB8AC3E}">
        <p14:creationId xmlns:p14="http://schemas.microsoft.com/office/powerpoint/2010/main" val="10644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Reverse-Engineering? La física?</a:t>
            </a:r>
            <a:endParaRPr lang="ca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6 of  51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4149" y="1307814"/>
            <a:ext cx="1509034" cy="16808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749" y="1487068"/>
            <a:ext cx="1262144" cy="12621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668573">
            <a:off x="3609931" y="1854681"/>
            <a:ext cx="1702057" cy="56958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37" y="1486590"/>
            <a:ext cx="1262144" cy="12621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0538" y="1605871"/>
            <a:ext cx="1489342" cy="9556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694" y="4142744"/>
            <a:ext cx="3253068" cy="16265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1351" y="4704387"/>
            <a:ext cx="3714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/>
          <a:srcRect l="1019" t="1437"/>
          <a:stretch/>
        </p:blipFill>
        <p:spPr>
          <a:xfrm>
            <a:off x="9440772" y="4407310"/>
            <a:ext cx="990872" cy="88728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4" name="Group 33"/>
          <p:cNvGrpSpPr/>
          <p:nvPr/>
        </p:nvGrpSpPr>
        <p:grpSpPr>
          <a:xfrm>
            <a:off x="10887131" y="4059697"/>
            <a:ext cx="652268" cy="1792793"/>
            <a:chOff x="10878077" y="1267846"/>
            <a:chExt cx="652268" cy="179279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878077" y="1267846"/>
              <a:ext cx="652268" cy="7940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118968" y="2265039"/>
              <a:ext cx="170486" cy="79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5209" y="4296157"/>
            <a:ext cx="997828" cy="13197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6167" y="1118552"/>
            <a:ext cx="4099967" cy="21961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2" name="Group 41"/>
          <p:cNvGrpSpPr/>
          <p:nvPr/>
        </p:nvGrpSpPr>
        <p:grpSpPr>
          <a:xfrm>
            <a:off x="10159800" y="3459559"/>
            <a:ext cx="794545" cy="384463"/>
            <a:chOff x="5672138" y="3298259"/>
            <a:chExt cx="535937" cy="25932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4"/>
            <a:srcRect r="69101"/>
            <a:stretch/>
          </p:blipFill>
          <p:spPr>
            <a:xfrm>
              <a:off x="5672138" y="3300412"/>
              <a:ext cx="261938" cy="25717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4"/>
            <a:srcRect l="69027"/>
            <a:stretch/>
          </p:blipFill>
          <p:spPr>
            <a:xfrm>
              <a:off x="5945505" y="3298259"/>
              <a:ext cx="262570" cy="257175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5084248" y="3455630"/>
            <a:ext cx="866775" cy="1846820"/>
            <a:chOff x="5084248" y="3455630"/>
            <a:chExt cx="866775" cy="184682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84248" y="4492825"/>
              <a:ext cx="866775" cy="809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32889" y="3455630"/>
              <a:ext cx="370933" cy="3852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7784661" y="3455630"/>
            <a:ext cx="648744" cy="2231023"/>
            <a:chOff x="7784661" y="3455630"/>
            <a:chExt cx="648744" cy="2231023"/>
          </a:xfrm>
        </p:grpSpPr>
        <p:grpSp>
          <p:nvGrpSpPr>
            <p:cNvPr id="35" name="Group 34"/>
            <p:cNvGrpSpPr/>
            <p:nvPr/>
          </p:nvGrpSpPr>
          <p:grpSpPr>
            <a:xfrm>
              <a:off x="7784661" y="4020871"/>
              <a:ext cx="648744" cy="1665782"/>
              <a:chOff x="7856428" y="1165450"/>
              <a:chExt cx="648744" cy="1665782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99430" y="1165450"/>
                <a:ext cx="562741" cy="74376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56428" y="2086032"/>
                <a:ext cx="648744" cy="745200"/>
              </a:xfrm>
              <a:prstGeom prst="rect">
                <a:avLst/>
              </a:prstGeom>
            </p:spPr>
          </p:pic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27664" y="3455630"/>
              <a:ext cx="370933" cy="38520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59599" y="1366547"/>
            <a:ext cx="1994746" cy="17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7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57 3.7037E-6 L -1.45833E-6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29 0.00023 L 2.08333E-6 -4.81481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Algoritmia 101</a:t>
            </a:r>
            <a:endParaRPr lang="ca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7 of  51</a:t>
            </a:r>
            <a:endParaRPr lang="en-US" dirty="0"/>
          </a:p>
        </p:txBody>
      </p:sp>
      <p:pic>
        <p:nvPicPr>
          <p:cNvPr id="2052" name="Picture 4" descr="https://cdn.discordapp.com/attachments/1319610167196909578/1331349142366191656/example.png?ex=679b2e42&amp;is=6799dcc2&amp;hm=77bb5afe1bbefd8f643fecb6b4a5a0b6304451a37ccb3175800e7a1e155a7650&amp;="/>
          <p:cNvPicPr>
            <a:picLocks noGrp="1" noChangeAspect="1" noChangeArrowheads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17" y="1378785"/>
            <a:ext cx="4502429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68" y="1378785"/>
            <a:ext cx="2919758" cy="1642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310" y="1103011"/>
            <a:ext cx="1918138" cy="1918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435" y="1609068"/>
            <a:ext cx="1091875" cy="9060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077" y="3477513"/>
            <a:ext cx="5346145" cy="2670572"/>
          </a:xfrm>
          <a:prstGeom prst="rect">
            <a:avLst/>
          </a:prstGeom>
        </p:spPr>
      </p:pic>
      <p:pic>
        <p:nvPicPr>
          <p:cNvPr id="16" name="Picture 15" descr="\documentclass{article}&#10;\usepackage{amsmath,pgfmath}&#10;\usepackage{gensymb}&#10;\usepackage{epigraph}&#10;\usepackage[svgnames]{xcolor}&#10;\usepackage{enumerate}&#10;\pagestyle{empty}&#10;\usepackage[]{qrcode}&#10;&#10;\begin{document}&#10;&#10;\begin{center}&#10;    \colorbox{White}{\textcolor{DarkBlue}{\qrcode{https://www.w3schools.com/python/default.asp}}}&#10;\end{center}&#10;&#10;\end{document}&#10;" title="IguanaTex Picture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35" y="2380593"/>
            <a:ext cx="3374192" cy="3374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752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Algoritmia 101</a:t>
            </a:r>
            <a:endParaRPr lang="ca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8 of  51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100" y="1274323"/>
            <a:ext cx="10371652" cy="1863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62173"/>
          <a:stretch/>
        </p:blipFill>
        <p:spPr>
          <a:xfrm>
            <a:off x="1308100" y="3844238"/>
            <a:ext cx="10371652" cy="18839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4834737" y="1598049"/>
            <a:ext cx="3368504" cy="3886425"/>
            <a:chOff x="4834737" y="1598049"/>
            <a:chExt cx="3368504" cy="3886425"/>
          </a:xfrm>
        </p:grpSpPr>
        <p:sp>
          <p:nvSpPr>
            <p:cNvPr id="8" name="Rectangle 7"/>
            <p:cNvSpPr/>
            <p:nvPr/>
          </p:nvSpPr>
          <p:spPr>
            <a:xfrm>
              <a:off x="5059559" y="1598049"/>
              <a:ext cx="2868735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Snippet</a:t>
              </a:r>
              <a:endPara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834737" y="4376478"/>
              <a:ext cx="3368504" cy="1107996"/>
              <a:chOff x="4834737" y="4376478"/>
              <a:chExt cx="3368504" cy="110799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834737" y="4376478"/>
                <a:ext cx="1776448" cy="110799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6600" b="1" dirty="0" smtClean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Com</a:t>
                </a:r>
                <a:endParaRPr lang="en-US" sz="6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420381" y="4376478"/>
                <a:ext cx="1782860" cy="110799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6600" b="1" dirty="0" err="1" smtClean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piler</a:t>
                </a:r>
                <a:endParaRPr lang="en-US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56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Algoritmia 101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4064400" cy="365125"/>
          </a:xfrm>
        </p:spPr>
        <p:txBody>
          <a:bodyPr/>
          <a:lstStyle/>
          <a:p>
            <a:fld id="{DECB6B93-34AF-4936-9CB9-87EAFDE34B1A}" type="datetime1">
              <a:rPr lang="en-GB" smtClean="0"/>
              <a:t>03/02/2025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3200" y="6492875"/>
            <a:ext cx="4064400" cy="365125"/>
          </a:xfrm>
        </p:spPr>
        <p:txBody>
          <a:bodyPr/>
          <a:lstStyle/>
          <a:p>
            <a:r>
              <a:rPr lang="es-ES"/>
              <a:t>Learn2Code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600" y="6492874"/>
            <a:ext cx="4064400" cy="365125"/>
          </a:xfrm>
        </p:spPr>
        <p:txBody>
          <a:bodyPr/>
          <a:lstStyle/>
          <a:p>
            <a:r>
              <a:rPr lang="en-US" smtClean="0"/>
              <a:t>Slide  9 of  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295" y="1519311"/>
            <a:ext cx="8378630" cy="4657652"/>
          </a:xfrm>
        </p:spPr>
        <p:txBody>
          <a:bodyPr>
            <a:noAutofit/>
          </a:bodyPr>
          <a:lstStyle/>
          <a:p>
            <a:pPr algn="just">
              <a:buSzPct val="80000"/>
              <a:buFont typeface="Wingdings" panose="05000000000000000000" pitchFamily="2" charset="2"/>
              <a:buChar char="q"/>
            </a:pPr>
            <a:r>
              <a:rPr lang="es-ES" sz="2300" dirty="0" smtClean="0"/>
              <a:t>Sintaxis</a:t>
            </a:r>
            <a:endParaRPr lang="es-ES" sz="23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14314"/>
              </p:ext>
            </p:extLst>
          </p:nvPr>
        </p:nvGraphicFramePr>
        <p:xfrm>
          <a:off x="3505310" y="1238332"/>
          <a:ext cx="7357131" cy="4802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Bitmap Image" r:id="rId4" imgW="11224440" imgH="7315200" progId="Paint.Picture">
                  <p:embed/>
                </p:oleObj>
              </mc:Choice>
              <mc:Fallback>
                <p:oleObj name="Bitmap Image" r:id="rId4" imgW="11224440" imgH="7315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5310" y="1238332"/>
                        <a:ext cx="7357131" cy="4802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64" y="1519310"/>
            <a:ext cx="8734536" cy="44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68.054"/>
  <p:tag name="ORIGINALWIDTH" val="1568.054"/>
  <p:tag name="OUTPUTTYPE" val="PNG"/>
  <p:tag name="IGUANATEXVERSION" val="161"/>
  <p:tag name="LATEXADDIN" val="\documentclass{article}&#10;\usepackage{amsmath,pgfmath}&#10;\usepackage{gensymb}&#10;\usepackage{epigraph}&#10;\usepackage[svgnames]{xcolor}&#10;\usepackage{enumerate}&#10;\pagestyle{empty}&#10;\usepackage[]{qrcode}&#10;&#10;\begin{document}&#10;&#10;\begin{center}&#10;    \colorbox{White}{\textcolor{DarkBlue}{\qrcode{https://www.w3schools.com/python/default.asp}}}&#10;\end{center}&#10;&#10;\end{document}&#10;"/>
  <p:tag name="IGUANATEXSIZE" val="28"/>
  <p:tag name="IGUANATEXCURSOR" val="350"/>
  <p:tag name="TRANSPARENCY" val="True"/>
  <p:tag name="FILENAME" val=""/>
  <p:tag name="LATEXENGINEID" val="0"/>
  <p:tag name="TEMPFOLDER" val="C:\Users\Rafael\AppData\Roaming\Microsoft\AddIns\iguana\"/>
  <p:tag name="LATEXFORMHEIGHT" val="429"/>
  <p:tag name="LATEXFORMWIDTH" val="1036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68.054"/>
  <p:tag name="ORIGINALWIDTH" val="1568.054"/>
  <p:tag name="OUTPUTTYPE" val="PNG"/>
  <p:tag name="IGUANATEXVERSION" val="161"/>
  <p:tag name="LATEXADDIN" val="\documentclass{article}&#10;\usepackage{amsmath,pgfmath}&#10;\usepackage{gensymb}&#10;\usepackage{epigraph}&#10;\usepackage[svgnames]{xcolor}&#10;\usepackage{enumerate}&#10;\pagestyle{empty}&#10;\usepackage[]{qrcode}&#10;&#10;\begin{document}&#10;&#10;\begin{center}&#10;    \colorbox{White}{\textcolor{DarkBlue}{\qrcode{https://x.com/sensailor_drone?lang=ca}}}&#10;\end{center}&#10;&#10;\end{document}&#10;"/>
  <p:tag name="IGUANATEXSIZE" val="28"/>
  <p:tag name="IGUANATEXCURSOR" val="310"/>
  <p:tag name="TRANSPARENCY" val="True"/>
  <p:tag name="FILENAME" val=""/>
  <p:tag name="LATEXENGINEID" val="0"/>
  <p:tag name="TEMPFOLDER" val="C:\Users\Rafael\AppData\Roaming\Microsoft\AddIns\iguana\"/>
  <p:tag name="LATEXFORMHEIGHT" val="429"/>
  <p:tag name="LATEXFORMWIDTH" val="1036"/>
  <p:tag name="LATEXFORMWRAP" val="True"/>
  <p:tag name="BITMAPVECTOR" val="0"/>
</p:tagLst>
</file>

<file path=ppt/theme/theme1.xml><?xml version="1.0" encoding="utf-8"?>
<a:theme xmlns:a="http://schemas.openxmlformats.org/drawingml/2006/main" name="Beamer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75C528E-1BA2-4382-8856-345AFECED076}" vid="{376DE555-1096-43FB-960B-E5A523914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9196</TotalTime>
  <Words>1039</Words>
  <Application>Microsoft Office PowerPoint</Application>
  <PresentationFormat>Widescreen</PresentationFormat>
  <Paragraphs>411</Paragraphs>
  <Slides>51</Slides>
  <Notes>51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Adobe Fan Heiti Std B</vt:lpstr>
      <vt:lpstr>Arial</vt:lpstr>
      <vt:lpstr>Bell MT</vt:lpstr>
      <vt:lpstr>Calibri</vt:lpstr>
      <vt:lpstr>Calibri Light</vt:lpstr>
      <vt:lpstr>Tahoma</vt:lpstr>
      <vt:lpstr>Wingdings</vt:lpstr>
      <vt:lpstr>Beamer Theme</vt:lpstr>
      <vt:lpstr>Bitmap Image</vt:lpstr>
      <vt:lpstr>Micro-ruta de la Sal</vt:lpstr>
      <vt:lpstr>Reminder</vt:lpstr>
      <vt:lpstr>Outline</vt:lpstr>
      <vt:lpstr>Més que és? Per què programen?</vt:lpstr>
      <vt:lpstr>Més que és? Per què programen?</vt:lpstr>
      <vt:lpstr>Reverse-Engineering? La física?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Algoritmia 101</vt:lpstr>
      <vt:lpstr>Conclusions</vt:lpstr>
      <vt:lpstr>Aplicació</vt:lpstr>
      <vt:lpstr>Control de Versions</vt:lpstr>
      <vt:lpstr>Control de Versions</vt:lpstr>
      <vt:lpstr>Control de Versions</vt:lpstr>
      <vt:lpstr>Control de Versions</vt:lpstr>
      <vt:lpstr>Control de Versions</vt:lpstr>
      <vt:lpstr>Taller</vt:lpstr>
      <vt:lpstr>Recerca derivada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Pacheco</dc:creator>
  <cp:lastModifiedBy>Rafael Pacheco</cp:lastModifiedBy>
  <cp:revision>719</cp:revision>
  <dcterms:created xsi:type="dcterms:W3CDTF">2022-06-09T10:20:15Z</dcterms:created>
  <dcterms:modified xsi:type="dcterms:W3CDTF">2025-02-03T17:11:08Z</dcterms:modified>
</cp:coreProperties>
</file>